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68"/>
  </p:notesMasterIdLst>
  <p:sldIdLst>
    <p:sldId id="256" r:id="rId4"/>
    <p:sldId id="264" r:id="rId5"/>
    <p:sldId id="266" r:id="rId6"/>
    <p:sldId id="2928" r:id="rId7"/>
    <p:sldId id="290" r:id="rId8"/>
    <p:sldId id="291" r:id="rId9"/>
    <p:sldId id="292" r:id="rId10"/>
    <p:sldId id="268" r:id="rId11"/>
    <p:sldId id="275" r:id="rId12"/>
    <p:sldId id="276" r:id="rId13"/>
    <p:sldId id="277" r:id="rId14"/>
    <p:sldId id="278" r:id="rId15"/>
    <p:sldId id="2744" r:id="rId16"/>
    <p:sldId id="279" r:id="rId17"/>
    <p:sldId id="280" r:id="rId18"/>
    <p:sldId id="294" r:id="rId19"/>
    <p:sldId id="295" r:id="rId20"/>
    <p:sldId id="296" r:id="rId21"/>
    <p:sldId id="298" r:id="rId22"/>
    <p:sldId id="299" r:id="rId23"/>
    <p:sldId id="300" r:id="rId24"/>
    <p:sldId id="283" r:id="rId25"/>
    <p:sldId id="293" r:id="rId26"/>
    <p:sldId id="3077" r:id="rId27"/>
    <p:sldId id="3092" r:id="rId28"/>
    <p:sldId id="3075" r:id="rId29"/>
    <p:sldId id="3082" r:id="rId30"/>
    <p:sldId id="3083" r:id="rId31"/>
    <p:sldId id="3084" r:id="rId32"/>
    <p:sldId id="3085" r:id="rId33"/>
    <p:sldId id="3033" r:id="rId34"/>
    <p:sldId id="3052" r:id="rId35"/>
    <p:sldId id="3053" r:id="rId36"/>
    <p:sldId id="3063" r:id="rId37"/>
    <p:sldId id="3064" r:id="rId38"/>
    <p:sldId id="269" r:id="rId39"/>
    <p:sldId id="3042" r:id="rId40"/>
    <p:sldId id="3086" r:id="rId41"/>
    <p:sldId id="3087" r:id="rId42"/>
    <p:sldId id="3088" r:id="rId43"/>
    <p:sldId id="3094" r:id="rId44"/>
    <p:sldId id="3089" r:id="rId45"/>
    <p:sldId id="3035" r:id="rId46"/>
    <p:sldId id="3036" r:id="rId47"/>
    <p:sldId id="392" r:id="rId48"/>
    <p:sldId id="3090" r:id="rId49"/>
    <p:sldId id="3074" r:id="rId50"/>
    <p:sldId id="3073" r:id="rId51"/>
    <p:sldId id="3071" r:id="rId52"/>
    <p:sldId id="3072" r:id="rId53"/>
    <p:sldId id="3070" r:id="rId54"/>
    <p:sldId id="3080" r:id="rId55"/>
    <p:sldId id="3078" r:id="rId56"/>
    <p:sldId id="3076" r:id="rId57"/>
    <p:sldId id="3079" r:id="rId58"/>
    <p:sldId id="3069" r:id="rId59"/>
    <p:sldId id="3095" r:id="rId60"/>
    <p:sldId id="3096" r:id="rId61"/>
    <p:sldId id="3097" r:id="rId62"/>
    <p:sldId id="3098" r:id="rId63"/>
    <p:sldId id="3068" r:id="rId64"/>
    <p:sldId id="3061" r:id="rId65"/>
    <p:sldId id="909" r:id="rId66"/>
    <p:sldId id="306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ection>
        <p14:section name="Goal: Build a functional, but bare minimum OS" id="{94363B01-BAF5-5748-8571-C81B5BA151F3}">
          <p14:sldIdLst>
            <p14:sldId id="264"/>
            <p14:sldId id="266"/>
          </p14:sldIdLst>
        </p14:section>
        <p14:section name="Success Criteria: Soudness, Performance, and Maintenance" id="{2D71D114-BFA5-4F41-9925-9C8211D38A4E}">
          <p14:sldIdLst>
            <p14:sldId id="2928"/>
          </p14:sldIdLst>
        </p14:section>
        <p14:section name="Output: The joy of playing with your fully functional system" id="{2D03A34C-EDED-DB45-8122-7EC6F3885BCD}">
          <p14:sldIdLst>
            <p14:sldId id="290"/>
            <p14:sldId id="291"/>
          </p14:sldIdLst>
        </p14:section>
        <p14:section name="Organized Activities: This process is complete" id="{449E4F06-F45B-8F40-A5A4-887AB70D43B7}">
          <p14:sldIdLst>
            <p14:sldId id="292"/>
            <p14:sldId id="268"/>
            <p14:sldId id="275"/>
            <p14:sldId id="276"/>
            <p14:sldId id="277"/>
            <p14:sldId id="278"/>
            <p14:sldId id="2744"/>
            <p14:sldId id="279"/>
            <p14:sldId id="280"/>
            <p14:sldId id="294"/>
            <p14:sldId id="295"/>
            <p14:sldId id="296"/>
            <p14:sldId id="298"/>
            <p14:sldId id="299"/>
            <p14:sldId id="300"/>
            <p14:sldId id="283"/>
            <p14:sldId id="293"/>
            <p14:sldId id="3077"/>
            <p14:sldId id="3092"/>
            <p14:sldId id="3075"/>
            <p14:sldId id="3082"/>
            <p14:sldId id="3083"/>
            <p14:sldId id="3084"/>
            <p14:sldId id="3085"/>
            <p14:sldId id="3033"/>
            <p14:sldId id="3052"/>
            <p14:sldId id="3053"/>
            <p14:sldId id="3063"/>
            <p14:sldId id="3064"/>
            <p14:sldId id="269"/>
            <p14:sldId id="3042"/>
            <p14:sldId id="3086"/>
            <p14:sldId id="3087"/>
            <p14:sldId id="3088"/>
            <p14:sldId id="3094"/>
            <p14:sldId id="3089"/>
            <p14:sldId id="3035"/>
            <p14:sldId id="3036"/>
            <p14:sldId id="392"/>
            <p14:sldId id="3090"/>
            <p14:sldId id="3074"/>
            <p14:sldId id="3073"/>
            <p14:sldId id="3071"/>
            <p14:sldId id="3072"/>
            <p14:sldId id="3070"/>
            <p14:sldId id="3080"/>
            <p14:sldId id="3078"/>
            <p14:sldId id="3076"/>
            <p14:sldId id="3079"/>
            <p14:sldId id="3069"/>
            <p14:sldId id="3095"/>
            <p14:sldId id="3096"/>
            <p14:sldId id="3097"/>
            <p14:sldId id="3098"/>
            <p14:sldId id="3068"/>
            <p14:sldId id="3061"/>
            <p14:sldId id="909"/>
            <p14:sldId id="3062"/>
          </p14:sldIdLst>
        </p14:section>
        <p14:section name="Input: The other relevant references" id="{315BF885-A83B-7641-AFB7-60D6DDC82BE7}">
          <p14:sldIdLst/>
        </p14:section>
        <p14:section name="Boundary Conditions: What have we learned?" id="{497EDBB7-5753-694C-90B8-7F802ABDD5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86"/>
    <p:restoredTop sz="83888" autoAdjust="0"/>
  </p:normalViewPr>
  <p:slideViewPr>
    <p:cSldViewPr snapToGrid="0" snapToObjects="1">
      <p:cViewPr varScale="1">
        <p:scale>
          <a:sx n="109" d="100"/>
          <a:sy n="109" d="100"/>
        </p:scale>
        <p:origin x="456"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16587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09179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4AD835A0-D3CF-7F4C-A449-C4B18049D9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CC6576-74F6-B84A-BF58-97D3509D68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2227" name="Rectangle 2">
            <a:extLst>
              <a:ext uri="{FF2B5EF4-FFF2-40B4-BE49-F238E27FC236}">
                <a16:creationId xmlns:a16="http://schemas.microsoft.com/office/drawing/2014/main" id="{197F92B6-8F4B-924B-9316-3C8605C324EB}"/>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A2FEE98-C538-B346-8132-2E07A7D4D8B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72375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92254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1755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4127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642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2023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2C4D98E-41F1-674D-B398-2AC8E6617851}"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2576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9360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27578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9710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91970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88300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71626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92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07422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395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a:extLst>
              <a:ext uri="{FF2B5EF4-FFF2-40B4-BE49-F238E27FC236}">
                <a16:creationId xmlns:a16="http://schemas.microsoft.com/office/drawing/2014/main" id="{62981EE0-3554-BD4D-BD55-CB18B0D4251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10C4684-72F6-3647-833B-4B102259731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6019" name="Rectangle 2">
            <a:extLst>
              <a:ext uri="{FF2B5EF4-FFF2-40B4-BE49-F238E27FC236}">
                <a16:creationId xmlns:a16="http://schemas.microsoft.com/office/drawing/2014/main" id="{A67B6600-EE65-6740-94FE-275DEF68A00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2894F75-14B6-AA4A-8681-ADD8E126C22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03831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0DA9EF81-5FE8-2E4B-A7EF-D466E9B97DD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BF9A12-87BE-2440-A7A7-90CFAEC40CF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7043" name="Rectangle 2">
            <a:extLst>
              <a:ext uri="{FF2B5EF4-FFF2-40B4-BE49-F238E27FC236}">
                <a16:creationId xmlns:a16="http://schemas.microsoft.com/office/drawing/2014/main" id="{9E6EECBF-FBA2-1E4F-94B2-7E7AE875BB0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6420CC2-AB62-324A-A5BE-096667CCB44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85681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6420C67C-04F1-5942-ADD1-8503EF8CD83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8889253-DDEE-2847-997B-DCAC58F9733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8067" name="Rectangle 2">
            <a:extLst>
              <a:ext uri="{FF2B5EF4-FFF2-40B4-BE49-F238E27FC236}">
                <a16:creationId xmlns:a16="http://schemas.microsoft.com/office/drawing/2014/main" id="{1C97E622-5EA2-3042-BCAD-C86CB2DA4451}"/>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BD63CB3-5879-BE4B-BA84-932539DB37D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04309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252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90932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127B-AC1E-DF48-BC97-A24302C4B713}"/>
              </a:ext>
            </a:extLst>
          </p:cNvPr>
          <p:cNvSpPr>
            <a:spLocks noGrp="1"/>
          </p:cNvSpPr>
          <p:nvPr>
            <p:ph type="title"/>
          </p:nvPr>
        </p:nvSpPr>
        <p:spPr>
          <a:xfrm>
            <a:off x="609600" y="274639"/>
            <a:ext cx="10972800" cy="1143000"/>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26C80EB-7016-8748-B75B-F57BC0ECD435}"/>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28024D28-399B-DC44-9203-C18214ECB3F6}"/>
              </a:ext>
            </a:extLst>
          </p:cNvPr>
          <p:cNvSpPr>
            <a:spLocks noGrp="1"/>
          </p:cNvSpPr>
          <p:nvPr>
            <p:ph sz="quarter" idx="2"/>
          </p:nvPr>
        </p:nvSpPr>
        <p:spPr>
          <a:xfrm>
            <a:off x="6197600" y="1600201"/>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Content Placeholder 4">
            <a:extLst>
              <a:ext uri="{FF2B5EF4-FFF2-40B4-BE49-F238E27FC236}">
                <a16:creationId xmlns:a16="http://schemas.microsoft.com/office/drawing/2014/main" id="{CD9FCC4E-3772-C641-A2FA-E9292D23073E}"/>
              </a:ext>
            </a:extLst>
          </p:cNvPr>
          <p:cNvSpPr>
            <a:spLocks noGrp="1"/>
          </p:cNvSpPr>
          <p:nvPr>
            <p:ph sz="quarter" idx="3"/>
          </p:nvPr>
        </p:nvSpPr>
        <p:spPr>
          <a:xfrm>
            <a:off x="6197600" y="3938590"/>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Date Placeholder 5">
            <a:extLst>
              <a:ext uri="{FF2B5EF4-FFF2-40B4-BE49-F238E27FC236}">
                <a16:creationId xmlns:a16="http://schemas.microsoft.com/office/drawing/2014/main" id="{D81D25FF-17E0-8045-BA55-856784C693EB}"/>
              </a:ext>
            </a:extLst>
          </p:cNvPr>
          <p:cNvSpPr>
            <a:spLocks noGrp="1"/>
          </p:cNvSpPr>
          <p:nvPr>
            <p:ph type="dt" sz="half" idx="10"/>
          </p:nvPr>
        </p:nvSpPr>
        <p:spPr>
          <a:xfrm>
            <a:off x="609600" y="6245225"/>
            <a:ext cx="2844800" cy="476251"/>
          </a:xfrm>
        </p:spPr>
        <p:txBody>
          <a:bodyPr/>
          <a:lstStyle>
            <a:lvl1pPr>
              <a:defRPr/>
            </a:lvl1pPr>
          </a:lstStyle>
          <a:p>
            <a:endParaRPr lang="en-US" altLang="en-TW"/>
          </a:p>
        </p:txBody>
      </p:sp>
      <p:sp>
        <p:nvSpPr>
          <p:cNvPr id="7" name="Footer Placeholder 6">
            <a:extLst>
              <a:ext uri="{FF2B5EF4-FFF2-40B4-BE49-F238E27FC236}">
                <a16:creationId xmlns:a16="http://schemas.microsoft.com/office/drawing/2014/main" id="{C824F154-8242-F242-BAC7-34DCB39905EF}"/>
              </a:ext>
            </a:extLst>
          </p:cNvPr>
          <p:cNvSpPr>
            <a:spLocks noGrp="1"/>
          </p:cNvSpPr>
          <p:nvPr>
            <p:ph type="ftr" sz="quarter" idx="11"/>
          </p:nvPr>
        </p:nvSpPr>
        <p:spPr>
          <a:xfrm>
            <a:off x="4165600" y="6245225"/>
            <a:ext cx="3860800" cy="476251"/>
          </a:xfrm>
        </p:spPr>
        <p:txBody>
          <a:bodyPr/>
          <a:lstStyle>
            <a:lvl1pPr>
              <a:defRPr/>
            </a:lvl1pPr>
          </a:lstStyle>
          <a:p>
            <a:endParaRPr lang="en-US" altLang="en-TW"/>
          </a:p>
        </p:txBody>
      </p:sp>
      <p:sp>
        <p:nvSpPr>
          <p:cNvPr id="8" name="Slide Number Placeholder 7">
            <a:extLst>
              <a:ext uri="{FF2B5EF4-FFF2-40B4-BE49-F238E27FC236}">
                <a16:creationId xmlns:a16="http://schemas.microsoft.com/office/drawing/2014/main" id="{0AEABA5E-A86E-D54A-83FA-EAD30223CFD3}"/>
              </a:ext>
            </a:extLst>
          </p:cNvPr>
          <p:cNvSpPr>
            <a:spLocks noGrp="1"/>
          </p:cNvSpPr>
          <p:nvPr>
            <p:ph type="sldNum" sz="quarter" idx="12"/>
          </p:nvPr>
        </p:nvSpPr>
        <p:spPr>
          <a:xfrm>
            <a:off x="8737600" y="6245225"/>
            <a:ext cx="2844800" cy="476251"/>
          </a:xfrm>
        </p:spPr>
        <p:txBody>
          <a:bodyPr/>
          <a:lstStyle>
            <a:lvl1pPr>
              <a:defRPr/>
            </a:lvl1pPr>
          </a:lstStyle>
          <a:p>
            <a:fld id="{FAECCE2E-8835-EE45-8BC7-78756B0AE412}" type="slidenum">
              <a:rPr lang="en-US" altLang="en-TW"/>
              <a:pPr/>
              <a:t>‹#›</a:t>
            </a:fld>
            <a:endParaRPr lang="en-US" altLang="en-TW"/>
          </a:p>
        </p:txBody>
      </p:sp>
    </p:spTree>
    <p:extLst>
      <p:ext uri="{BB962C8B-B14F-4D97-AF65-F5344CB8AC3E}">
        <p14:creationId xmlns:p14="http://schemas.microsoft.com/office/powerpoint/2010/main" val="23254074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08031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www.nand2tetris.org/"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12/11/20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4.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en.wikipedia.org/wiki/E.T._the_Extra-Terrestrial" TargetMode="Externa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rcMw3GW7DvU" TargetMode="External"/><Relationship Id="rId1" Type="http://schemas.openxmlformats.org/officeDocument/2006/relationships/slideLayout" Target="../slideLayouts/slideLayout26.xml"/><Relationship Id="rId4" Type="http://schemas.openxmlformats.org/officeDocument/2006/relationships/hyperlink" Target="https://www.absint.com/qualification/safety.ht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6.xml"/><Relationship Id="rId6" Type="http://schemas.openxmlformats.org/officeDocument/2006/relationships/hyperlink" Target="https://hbr.org/1992/01/the-balanced-scorecard-measures-that-drive-performance-2" TargetMode="External"/><Relationship Id="rId5" Type="http://schemas.openxmlformats.org/officeDocument/2006/relationships/image" Target="../media/image32.jpeg"/><Relationship Id="rId4" Type="http://schemas.openxmlformats.org/officeDocument/2006/relationships/hyperlink" Target="https://bizzdesign.com/blog/business-performance-management-balanced-scorecards-and-the-decision-mode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6.xml"/><Relationship Id="rId5" Type="http://schemas.openxmlformats.org/officeDocument/2006/relationships/image" Target="../media/image32.jpeg"/><Relationship Id="rId4" Type="http://schemas.openxmlformats.org/officeDocument/2006/relationships/hyperlink" Target="https://bizzdesign.com/blog/business-performance-management-balanced-scorecards-and-the-decision-mode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32.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expertprogrammanagement.com/2019/06/maslows-hierarchy-of-needs/"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hyperlink" Target="https://en.wikipedia.org/wiki/Dana_Scott" TargetMode="External"/><Relationship Id="rId5" Type="http://schemas.openxmlformats.org/officeDocument/2006/relationships/image" Target="../media/image35.jpeg"/><Relationship Id="rId4" Type="http://schemas.openxmlformats.org/officeDocument/2006/relationships/hyperlink" Target="https://www.britannica.com/biography/Dana-Scott"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s://en.wikipedia.org/wiki/Set_inclusion" TargetMode="External"/><Relationship Id="rId3" Type="http://schemas.openxmlformats.org/officeDocument/2006/relationships/hyperlink" Target="https://en.wikipedia.org/wiki/File:Hasse_diagram_of_powerset_of_3.svg" TargetMode="External"/><Relationship Id="rId7" Type="http://schemas.openxmlformats.org/officeDocument/2006/relationships/hyperlink" Target="https://en.wikipedia.org/wiki/File:Lattice_of_partitions_of_an_order_4_set.svg" TargetMode="External"/><Relationship Id="rId12" Type="http://schemas.openxmlformats.org/officeDocument/2006/relationships/image" Target="../media/image42.png"/><Relationship Id="rId2" Type="http://schemas.openxmlformats.org/officeDocument/2006/relationships/notesSlide" Target="../notesSlides/notesSlide27.xml"/><Relationship Id="rId16" Type="http://schemas.openxmlformats.org/officeDocument/2006/relationships/hyperlink" Target="https://en.wikipedia.org/wiki/Lattice_(order)" TargetMode="External"/><Relationship Id="rId1" Type="http://schemas.openxmlformats.org/officeDocument/2006/relationships/slideLayout" Target="../slideLayouts/slideLayout26.xml"/><Relationship Id="rId6" Type="http://schemas.openxmlformats.org/officeDocument/2006/relationships/image" Target="../media/image39.png"/><Relationship Id="rId11" Type="http://schemas.openxmlformats.org/officeDocument/2006/relationships/hyperlink" Target="https://en.wikipedia.org/wiki/File:N-Quadrat,_gedreht.svg" TargetMode="External"/><Relationship Id="rId5" Type="http://schemas.openxmlformats.org/officeDocument/2006/relationships/hyperlink" Target="https://en.wikipedia.org/wiki/File:Lattice_of_the_divisibility_of_60.svg" TargetMode="External"/><Relationship Id="rId15" Type="http://schemas.openxmlformats.org/officeDocument/2006/relationships/hyperlink" Target="https://en.wikipedia.org/wiki/Partition_(set_theory)" TargetMode="Externa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hyperlink" Target="https://en.wikipedia.org/wiki/File:Nat_num.svg" TargetMode="External"/><Relationship Id="rId14" Type="http://schemas.openxmlformats.org/officeDocument/2006/relationships/hyperlink" Target="https://en.wikipedia.org/wiki/Hasse_diagram"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44.jpeg"/><Relationship Id="rId5" Type="http://schemas.openxmlformats.org/officeDocument/2006/relationships/hyperlink" Target="https://en.wikipedia.org/wiki/Radhia_Cousot" TargetMode="Externa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hyperlink" Target="https://www.absint.com/ait/slides/7.ht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6.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vectorstock.com/royalty-free-vector/ouroboros-snake-eating-its-own-tail-eternity-or-vector-12076546" TargetMode="Externa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50.png"/><Relationship Id="rId1" Type="http://schemas.openxmlformats.org/officeDocument/2006/relationships/slideLayout" Target="../slideLayouts/slideLayout32.xml"/><Relationship Id="rId6" Type="http://schemas.openxmlformats.org/officeDocument/2006/relationships/diagramLayout" Target="../diagrams/layout1.xml"/><Relationship Id="rId11" Type="http://schemas.openxmlformats.org/officeDocument/2006/relationships/image" Target="../media/image49.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51.png"/><Relationship Id="rId9" Type="http://schemas.microsoft.com/office/2007/relationships/diagramDrawing" Target="../diagrams/drawing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n.wikipedia.org/wiki/Ouroboros" TargetMode="External"/><Relationship Id="rId1" Type="http://schemas.openxmlformats.org/officeDocument/2006/relationships/slideLayout" Target="../slideLayouts/slideLayout32.xml"/><Relationship Id="rId6" Type="http://schemas.openxmlformats.org/officeDocument/2006/relationships/hyperlink" Target="https://en.wikipedia.org/wiki/Biblioteca_Marciana" TargetMode="External"/><Relationship Id="rId5" Type="http://schemas.openxmlformats.org/officeDocument/2006/relationships/hyperlink" Target="https://en.wikipedia.org/wiki/Cleopatra_the_Alchemist" TargetMode="External"/><Relationship Id="rId4" Type="http://schemas.openxmlformats.org/officeDocument/2006/relationships/hyperlink" Target="https://en.wikipedia.org/wiki/Henolog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hyperlink" Target="https://youtu.be/iJ7V1KXJpsE?t=1145" TargetMode="External"/><Relationship Id="rId1" Type="http://schemas.openxmlformats.org/officeDocument/2006/relationships/slideLayout" Target="../slideLayouts/slideLayout26.xml"/><Relationship Id="rId6" Type="http://schemas.openxmlformats.org/officeDocument/2006/relationships/hyperlink" Target="https://youtu.be/iJ7V1KXJpsE?t=1451" TargetMode="External"/><Relationship Id="rId5" Type="http://schemas.openxmlformats.org/officeDocument/2006/relationships/image" Target="../media/image55.png"/><Relationship Id="rId4" Type="http://schemas.openxmlformats.org/officeDocument/2006/relationships/hyperlink" Target="https://youtu.be/iJ7V1KXJpsE?t=1350" TargetMode="External"/><Relationship Id="rId9"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azquotes.com/quote/715427" TargetMode="External"/><Relationship Id="rId1" Type="http://schemas.openxmlformats.org/officeDocument/2006/relationships/slideLayout" Target="../slideLayouts/slideLayout3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hyperlink" Target="https://en.wikipedia.org/wiki/Thomas_Kuhn" TargetMode="External"/><Relationship Id="rId7" Type="http://schemas.openxmlformats.org/officeDocument/2006/relationships/hyperlink" Target="https://awards.acm.org/about/2018-turing" TargetMode="External"/><Relationship Id="rId12"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32.xml"/><Relationship Id="rId6" Type="http://schemas.openxmlformats.org/officeDocument/2006/relationships/image" Target="../media/image62.jpeg"/><Relationship Id="rId11" Type="http://schemas.openxmlformats.org/officeDocument/2006/relationships/hyperlink" Target="https://en.wikipedia.org/wiki/George_Lakoff" TargetMode="External"/><Relationship Id="rId5" Type="http://schemas.openxmlformats.org/officeDocument/2006/relationships/hyperlink" Target="https://en.wikipedia.org/wiki/Stephen_Wolfram" TargetMode="External"/><Relationship Id="rId10" Type="http://schemas.openxmlformats.org/officeDocument/2006/relationships/image" Target="../media/image64.jpeg"/><Relationship Id="rId4" Type="http://schemas.openxmlformats.org/officeDocument/2006/relationships/image" Target="../media/image61.tiff"/><Relationship Id="rId9" Type="http://schemas.openxmlformats.org/officeDocument/2006/relationships/hyperlink" Target="https://en.wikipedia.org/wiki/Judea_Pear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61.tiff"/><Relationship Id="rId13" Type="http://schemas.openxmlformats.org/officeDocument/2006/relationships/hyperlink" Target="https://en.wikipedia.org/wiki/Judea_Pearl" TargetMode="External"/><Relationship Id="rId18" Type="http://schemas.openxmlformats.org/officeDocument/2006/relationships/hyperlink" Target="https://www.cs.toronto.edu/~hinton/absps/imagenet.pdf" TargetMode="External"/><Relationship Id="rId3" Type="http://schemas.openxmlformats.org/officeDocument/2006/relationships/image" Target="../media/image66.png"/><Relationship Id="rId7" Type="http://schemas.openxmlformats.org/officeDocument/2006/relationships/hyperlink" Target="https://en.wikipedia.org/wiki/Thomas_Kuhn" TargetMode="External"/><Relationship Id="rId12" Type="http://schemas.openxmlformats.org/officeDocument/2006/relationships/image" Target="../media/image63.jpeg"/><Relationship Id="rId17" Type="http://schemas.openxmlformats.org/officeDocument/2006/relationships/image" Target="../media/image70.png"/><Relationship Id="rId2" Type="http://schemas.openxmlformats.org/officeDocument/2006/relationships/image" Target="../media/image60.jpeg"/><Relationship Id="rId16" Type="http://schemas.openxmlformats.org/officeDocument/2006/relationships/image" Target="../media/image69.jpeg"/><Relationship Id="rId1" Type="http://schemas.openxmlformats.org/officeDocument/2006/relationships/slideLayout" Target="../slideLayouts/slideLayout32.xml"/><Relationship Id="rId6" Type="http://schemas.openxmlformats.org/officeDocument/2006/relationships/image" Target="../media/image68.jpeg"/><Relationship Id="rId11" Type="http://schemas.openxmlformats.org/officeDocument/2006/relationships/hyperlink" Target="https://awards.acm.org/about/2018-turing" TargetMode="External"/><Relationship Id="rId5" Type="http://schemas.openxmlformats.org/officeDocument/2006/relationships/image" Target="../media/image67.jpeg"/><Relationship Id="rId15" Type="http://schemas.openxmlformats.org/officeDocument/2006/relationships/hyperlink" Target="https://en.wikipedia.org/wiki/George_Lakoff" TargetMode="External"/><Relationship Id="rId10" Type="http://schemas.openxmlformats.org/officeDocument/2006/relationships/image" Target="../media/image62.jpeg"/><Relationship Id="rId19" Type="http://schemas.openxmlformats.org/officeDocument/2006/relationships/image" Target="../media/image71.png"/><Relationship Id="rId4" Type="http://schemas.openxmlformats.org/officeDocument/2006/relationships/hyperlink" Target="https://wiki2.org/en/Where_Mathematics_Comes_From" TargetMode="External"/><Relationship Id="rId9" Type="http://schemas.openxmlformats.org/officeDocument/2006/relationships/hyperlink" Target="https://en.wikipedia.org/wiki/Stephen_Wolfram" TargetMode="External"/><Relationship Id="rId14" Type="http://schemas.openxmlformats.org/officeDocument/2006/relationships/image" Target="../media/image64.jpeg"/></Relationships>
</file>

<file path=ppt/slides/_rels/slide45.xml.rels><?xml version="1.0" encoding="UTF-8" standalone="yes"?>
<Relationships xmlns="http://schemas.openxmlformats.org/package/2006/relationships"><Relationship Id="rId13" Type="http://schemas.openxmlformats.org/officeDocument/2006/relationships/image" Target="../media/image61.tiff"/><Relationship Id="rId18" Type="http://schemas.openxmlformats.org/officeDocument/2006/relationships/image" Target="../media/image81.tiff"/><Relationship Id="rId26" Type="http://schemas.openxmlformats.org/officeDocument/2006/relationships/image" Target="../media/image85.png"/><Relationship Id="rId39" Type="http://schemas.openxmlformats.org/officeDocument/2006/relationships/image" Target="../media/image64.jpeg"/><Relationship Id="rId21" Type="http://schemas.openxmlformats.org/officeDocument/2006/relationships/hyperlink" Target="https://awards.acm.org/about/2018-turing" TargetMode="External"/><Relationship Id="rId34" Type="http://schemas.openxmlformats.org/officeDocument/2006/relationships/image" Target="../media/image89.png"/><Relationship Id="rId7" Type="http://schemas.openxmlformats.org/officeDocument/2006/relationships/image" Target="../media/image75.tiff"/><Relationship Id="rId12" Type="http://schemas.openxmlformats.org/officeDocument/2006/relationships/image" Target="../media/image78.tiff"/><Relationship Id="rId17" Type="http://schemas.openxmlformats.org/officeDocument/2006/relationships/hyperlink" Target="https://creativecommons.org/" TargetMode="External"/><Relationship Id="rId25" Type="http://schemas.openxmlformats.org/officeDocument/2006/relationships/hyperlink" Target="https://www.amd.com/en" TargetMode="External"/><Relationship Id="rId33" Type="http://schemas.openxmlformats.org/officeDocument/2006/relationships/hyperlink" Target="https://www.mediawiki.org/wiki/MediaWiki" TargetMode="External"/><Relationship Id="rId38" Type="http://schemas.openxmlformats.org/officeDocument/2006/relationships/image" Target="../media/image91.png"/><Relationship Id="rId2" Type="http://schemas.openxmlformats.org/officeDocument/2006/relationships/image" Target="../media/image72.tiff"/><Relationship Id="rId16" Type="http://schemas.openxmlformats.org/officeDocument/2006/relationships/image" Target="../media/image80.png"/><Relationship Id="rId20" Type="http://schemas.openxmlformats.org/officeDocument/2006/relationships/image" Target="../media/image83.tiff"/><Relationship Id="rId29" Type="http://schemas.openxmlformats.org/officeDocument/2006/relationships/hyperlink" Target="https://bdtechtalks.com/2016/09/07/what-is-blockchain/" TargetMode="External"/><Relationship Id="rId1" Type="http://schemas.openxmlformats.org/officeDocument/2006/relationships/slideLayout" Target="../slideLayouts/slideLayout3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84.jpeg"/><Relationship Id="rId32" Type="http://schemas.openxmlformats.org/officeDocument/2006/relationships/image" Target="../media/image88.png"/><Relationship Id="rId37" Type="http://schemas.openxmlformats.org/officeDocument/2006/relationships/hyperlink" Target="http://holacracy.org/" TargetMode="External"/><Relationship Id="rId40" Type="http://schemas.openxmlformats.org/officeDocument/2006/relationships/image" Target="../media/image92.jpeg"/><Relationship Id="rId5" Type="http://schemas.openxmlformats.org/officeDocument/2006/relationships/image" Target="../media/image74.png"/><Relationship Id="rId15" Type="http://schemas.openxmlformats.org/officeDocument/2006/relationships/image" Target="../media/image79.png"/><Relationship Id="rId23" Type="http://schemas.openxmlformats.org/officeDocument/2006/relationships/hyperlink" Target="https://medium.com/@abhinavtripathy99/arm-the-computing-architecture-of-the-future-a7ca8f6cfdae" TargetMode="External"/><Relationship Id="rId28" Type="http://schemas.openxmlformats.org/officeDocument/2006/relationships/image" Target="../media/image86.png"/><Relationship Id="rId36" Type="http://schemas.openxmlformats.org/officeDocument/2006/relationships/image" Target="../media/image90.png"/><Relationship Id="rId10" Type="http://schemas.openxmlformats.org/officeDocument/2006/relationships/image" Target="../media/image77.tiff"/><Relationship Id="rId19" Type="http://schemas.openxmlformats.org/officeDocument/2006/relationships/image" Target="../media/image82.jpeg"/><Relationship Id="rId31" Type="http://schemas.openxmlformats.org/officeDocument/2006/relationships/hyperlink" Target="https://www.blender.org/"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63.jpeg"/><Relationship Id="rId27" Type="http://schemas.openxmlformats.org/officeDocument/2006/relationships/hyperlink" Target="https://quantumcomputing.stackexchange.com/questions/9067/how-is-a-quantum-computer-programmed" TargetMode="External"/><Relationship Id="rId30" Type="http://schemas.openxmlformats.org/officeDocument/2006/relationships/image" Target="../media/image87.png"/><Relationship Id="rId35" Type="http://schemas.openxmlformats.org/officeDocument/2006/relationships/hyperlink" Target="http://github.com/" TargetMode="External"/><Relationship Id="rId8" Type="http://schemas.openxmlformats.org/officeDocument/2006/relationships/image" Target="../media/image76.tiff"/><Relationship Id="rId3" Type="http://schemas.openxmlformats.org/officeDocument/2006/relationships/image" Target="../media/image73.tiff"/></Relationships>
</file>

<file path=ppt/slides/_rels/slide46.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29.xml"/><Relationship Id="rId1" Type="http://schemas.openxmlformats.org/officeDocument/2006/relationships/slideLayout" Target="../slideLayouts/slideLayout26.xml"/><Relationship Id="rId5" Type="http://schemas.openxmlformats.org/officeDocument/2006/relationships/image" Target="../media/image94.png"/><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iJ7V1KXJpsE?t=1116" TargetMode="Externa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6.xml"/><Relationship Id="rId6" Type="http://schemas.openxmlformats.org/officeDocument/2006/relationships/image" Target="../media/image100.jpeg"/><Relationship Id="rId5" Type="http://schemas.openxmlformats.org/officeDocument/2006/relationships/hyperlink" Target="https://en.wikipedia.org/wiki/Stuart_Kauffman" TargetMode="External"/><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hyperlink" Target="https://en.wikipedia.org/wiki/Stuart_Kauffman" TargetMode="External"/><Relationship Id="rId7"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6.xml"/><Relationship Id="rId6" Type="http://schemas.openxmlformats.org/officeDocument/2006/relationships/image" Target="../media/image102.png"/><Relationship Id="rId11" Type="http://schemas.openxmlformats.org/officeDocument/2006/relationships/hyperlink" Target="https://en.wikipedia.org/wiki/Origin_of_life" TargetMode="External"/><Relationship Id="rId5" Type="http://schemas.openxmlformats.org/officeDocument/2006/relationships/image" Target="../media/image103.png"/><Relationship Id="rId10" Type="http://schemas.openxmlformats.org/officeDocument/2006/relationships/hyperlink" Target="https://en.wikipedia.org/wiki/Complex_system" TargetMode="External"/><Relationship Id="rId4" Type="http://schemas.openxmlformats.org/officeDocument/2006/relationships/image" Target="../media/image100.jpeg"/><Relationship Id="rId9" Type="http://schemas.openxmlformats.org/officeDocument/2006/relationships/hyperlink" Target="https://en.wikipedia.org/wiki/Theoretical_biology"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youtu.be/RQW3zC5QaY4?t=91" TargetMode="External"/><Relationship Id="rId1" Type="http://schemas.openxmlformats.org/officeDocument/2006/relationships/slideLayout" Target="../slideLayouts/slideLayout26.xml"/><Relationship Id="rId5" Type="http://schemas.openxmlformats.org/officeDocument/2006/relationships/image" Target="../media/image107.png"/><Relationship Id="rId4" Type="http://schemas.openxmlformats.org/officeDocument/2006/relationships/hyperlink" Target="https://youtu.be/7Cgpfw4z8cw?t=53"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youtu.be/iJ7V1KXJpsE?t=2230" TargetMode="Externa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youtu.be/iJ7V1KXJpsE?t=2230" TargetMode="Externa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LkqTLJK2API?t=3126"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111.png"/><Relationship Id="rId5" Type="http://schemas.openxmlformats.org/officeDocument/2006/relationships/hyperlink" Target="https://youtu.be/YScIPA8RbVE?t=2040" TargetMode="External"/><Relationship Id="rId4" Type="http://schemas.openxmlformats.org/officeDocument/2006/relationships/image" Target="../media/image110.png"/></Relationships>
</file>

<file path=ppt/slides/_rels/slide5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113.png"/><Relationship Id="rId5" Type="http://schemas.openxmlformats.org/officeDocument/2006/relationships/hyperlink" Target="https://youtu.be/h7apO7q16V0?t=71" TargetMode="External"/><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d8-LO6FCna0?t=65"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116.png"/><Relationship Id="rId5" Type="http://schemas.openxmlformats.org/officeDocument/2006/relationships/hyperlink" Target="https://youtu.be/shEk8sz1oOw?t=110" TargetMode="Externa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8CluknrLeys?t=225"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119.png"/><Relationship Id="rId5" Type="http://schemas.openxmlformats.org/officeDocument/2006/relationships/hyperlink" Target="https://youtu.be/9u1q3lH7VbE?t=323" TargetMode="External"/><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121.png"/><Relationship Id="rId5" Type="http://schemas.openxmlformats.org/officeDocument/2006/relationships/hyperlink" Target="https://youtu.be/9u1q3lH7VbE?t=1205" TargetMode="External"/><Relationship Id="rId4" Type="http://schemas.openxmlformats.org/officeDocument/2006/relationships/image" Target="../media/image1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hyperlink" Target="http://verses.io/" TargetMode="Externa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youtu.be/t4H6hdvB9iQ?t=271" TargetMode="Externa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13 </a:t>
            </a:r>
            <a:br>
              <a:rPr lang="en" sz="2667" dirty="0"/>
            </a:br>
            <a:r>
              <a:rPr lang="en" sz="2667" dirty="0"/>
              <a:t>Operating System: </a:t>
            </a:r>
            <a:br>
              <a:rPr lang="en" sz="2667" dirty="0"/>
            </a:br>
            <a:r>
              <a:rPr lang="en-US" sz="2667" dirty="0"/>
              <a:t>Memory Management and  Graphics</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8</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96675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dirty="0"/>
              <a:t>A History of Graphics Acceleration Hardware </a:t>
            </a:r>
            <a:endParaRPr lang="en-US" altLang="en-CN" sz="1400" dirty="0"/>
          </a:p>
        </p:txBody>
      </p:sp>
      <p:sp>
        <p:nvSpPr>
          <p:cNvPr id="2" name="TextBox 1">
            <a:extLst>
              <a:ext uri="{FF2B5EF4-FFF2-40B4-BE49-F238E27FC236}">
                <a16:creationId xmlns:a16="http://schemas.microsoft.com/office/drawing/2014/main" id="{963222EB-19EA-AB4D-9873-625F252FE57A}"/>
              </a:ext>
            </a:extLst>
          </p:cNvPr>
          <p:cNvSpPr txBox="1"/>
          <p:nvPr/>
        </p:nvSpPr>
        <p:spPr>
          <a:xfrm>
            <a:off x="4093535" y="5954232"/>
            <a:ext cx="3733714" cy="369332"/>
          </a:xfrm>
          <a:prstGeom prst="rect">
            <a:avLst/>
          </a:prstGeom>
          <a:noFill/>
        </p:spPr>
        <p:txBody>
          <a:bodyPr wrap="none" rtlCol="0">
            <a:spAutoFit/>
          </a:bodyPr>
          <a:lstStyle/>
          <a:p>
            <a:r>
              <a:rPr lang="en-US" dirty="0"/>
              <a:t>https://</a:t>
            </a:r>
            <a:r>
              <a:rPr lang="en-US" dirty="0" err="1"/>
              <a:t>youtu.be</a:t>
            </a:r>
            <a:r>
              <a:rPr lang="en-US" dirty="0"/>
              <a:t>/UUxUCVlXV0A</a:t>
            </a:r>
            <a:endParaRPr lang="en-TW" dirty="0"/>
          </a:p>
        </p:txBody>
      </p:sp>
      <p:pic>
        <p:nvPicPr>
          <p:cNvPr id="3" name="Picture 2">
            <a:extLst>
              <a:ext uri="{FF2B5EF4-FFF2-40B4-BE49-F238E27FC236}">
                <a16:creationId xmlns:a16="http://schemas.microsoft.com/office/drawing/2014/main" id="{D2574653-48AF-E342-AC42-08A07BC1F49D}"/>
              </a:ext>
            </a:extLst>
          </p:cNvPr>
          <p:cNvPicPr>
            <a:picLocks noChangeAspect="1"/>
          </p:cNvPicPr>
          <p:nvPr/>
        </p:nvPicPr>
        <p:blipFill>
          <a:blip r:embed="rId3"/>
          <a:stretch>
            <a:fillRect/>
          </a:stretch>
        </p:blipFill>
        <p:spPr>
          <a:xfrm>
            <a:off x="2317750" y="901700"/>
            <a:ext cx="7556500" cy="5054600"/>
          </a:xfrm>
          <a:prstGeom prst="rect">
            <a:avLst/>
          </a:prstGeom>
        </p:spPr>
      </p:pic>
    </p:spTree>
    <p:extLst>
      <p:ext uri="{BB962C8B-B14F-4D97-AF65-F5344CB8AC3E}">
        <p14:creationId xmlns:p14="http://schemas.microsoft.com/office/powerpoint/2010/main" val="943857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226"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AADE1A-AA97-604F-9A96-DCB45B0BEDF1}"/>
              </a:ext>
            </a:extLst>
          </p:cNvPr>
          <p:cNvSpPr>
            <a:spLocks noGrp="1" noChangeArrowheads="1"/>
          </p:cNvSpPr>
          <p:nvPr>
            <p:ph type="title"/>
          </p:nvPr>
        </p:nvSpPr>
        <p:spPr/>
        <p:txBody>
          <a:bodyPr/>
          <a:lstStyle/>
          <a:p>
            <a:r>
              <a:rPr lang="en-US" altLang="en-CN"/>
              <a:t>The Jack OS</a:t>
            </a:r>
          </a:p>
        </p:txBody>
      </p:sp>
      <p:sp>
        <p:nvSpPr>
          <p:cNvPr id="7171" name="Rectangle 3">
            <a:extLst>
              <a:ext uri="{FF2B5EF4-FFF2-40B4-BE49-F238E27FC236}">
                <a16:creationId xmlns:a16="http://schemas.microsoft.com/office/drawing/2014/main" id="{ED73963A-6405-EF41-88B1-E2E375A86C7B}"/>
              </a:ext>
            </a:extLst>
          </p:cNvPr>
          <p:cNvSpPr>
            <a:spLocks noGrp="1" noChangeArrowheads="1"/>
          </p:cNvSpPr>
          <p:nvPr>
            <p:ph type="body" idx="1"/>
          </p:nvPr>
        </p:nvSpPr>
        <p:spPr/>
        <p:txBody>
          <a:bodyPr/>
          <a:lstStyle/>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Math</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Provides basic mathematical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String</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String</a:t>
            </a:r>
            <a:r>
              <a:rPr lang="en-US" altLang="en-CN" sz="1800">
                <a:ea typeface="Arial Unicode MS" panose="020B0604020202020204" pitchFamily="34" charset="-128"/>
                <a:cs typeface="Arial Unicode MS" panose="020B0604020202020204" pitchFamily="34" charset="-128"/>
              </a:rPr>
              <a:t> type and string-related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Array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Array</a:t>
            </a:r>
            <a:r>
              <a:rPr lang="en-US" altLang="en-CN" sz="1800">
                <a:ea typeface="Arial Unicode MS" panose="020B0604020202020204" pitchFamily="34" charset="-128"/>
                <a:cs typeface="Arial Unicode MS" panose="020B0604020202020204" pitchFamily="34" charset="-128"/>
              </a:rPr>
              <a:t> type and array-related operations</a:t>
            </a:r>
            <a:r>
              <a:rPr lang="en-US" altLang="en-CN" sz="1800">
                <a:solidFill>
                  <a:srgbClr val="000000"/>
                </a:solidFill>
                <a:ea typeface="Arial Unicode MS" panose="020B0604020202020204" pitchFamily="34" charset="-128"/>
                <a:cs typeface="Arial Unicode MS" panose="020B0604020202020204" pitchFamily="34" charset="-128"/>
              </a:rPr>
              <a:t>;</a:t>
            </a: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Output</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text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Screen</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graphic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Keyboard</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user input from the keyboard;</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Memory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memory operations; </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Sys</a:t>
            </a:r>
            <a:r>
              <a:rPr lang="en-US" altLang="en-CN" sz="1800" b="1">
                <a:ea typeface="Arial Unicode MS" panose="020B0604020202020204" pitchFamily="34" charset="-128"/>
                <a:cs typeface="Arial Unicode MS" panose="020B0604020202020204" pitchFamily="34" charset="-128"/>
              </a:rPr>
              <a:t>:		</a:t>
            </a:r>
            <a:r>
              <a:rPr lang="en-US" altLang="en-CN" sz="1800">
                <a:solidFill>
                  <a:srgbClr val="000000"/>
                </a:solidFill>
                <a:ea typeface="Arial Unicode MS" panose="020B0604020202020204" pitchFamily="34" charset="-128"/>
                <a:cs typeface="Arial Unicode MS" panose="020B0604020202020204" pitchFamily="34" charset="-128"/>
              </a:rPr>
              <a:t>Provides some execution-related services.</a:t>
            </a:r>
          </a:p>
          <a:p>
            <a:endParaRPr lang="en-US" altLang="en-CN" sz="1800"/>
          </a:p>
        </p:txBody>
      </p:sp>
    </p:spTree>
    <p:extLst>
      <p:ext uri="{BB962C8B-B14F-4D97-AF65-F5344CB8AC3E}">
        <p14:creationId xmlns:p14="http://schemas.microsoft.com/office/powerpoint/2010/main" val="844849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919576"/>
            <a:ext cx="11360800" cy="763600"/>
          </a:xfrm>
        </p:spPr>
        <p:txBody>
          <a:bodyPr/>
          <a:lstStyle/>
          <a:p>
            <a:pPr algn="ctr"/>
            <a:r>
              <a:rPr lang="en-US" b="1" i="1" dirty="0"/>
              <a:t>What if</a:t>
            </a:r>
            <a:r>
              <a:rPr lang="en-US" dirty="0"/>
              <a:t> a Unifying</a:t>
            </a:r>
            <a:r>
              <a:rPr lang="en-US" dirty="0">
                <a:solidFill>
                  <a:schemeClr val="tx1"/>
                </a:solidFill>
              </a:rPr>
              <a:t> </a:t>
            </a:r>
            <a:r>
              <a:rPr lang="en-US" dirty="0"/>
              <a:t>Foundation doesn’t exist?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24</a:t>
            </a:fld>
            <a:endParaRPr lang="en" kern="0" dirty="0">
              <a:solidFill>
                <a:srgbClr val="595959"/>
              </a:solidFill>
              <a:latin typeface="Arial"/>
              <a:cs typeface="Arial"/>
              <a:sym typeface="Arial"/>
            </a:endParaRPr>
          </a:p>
        </p:txBody>
      </p:sp>
      <p:sp>
        <p:nvSpPr>
          <p:cNvPr id="9" name="Title 1">
            <a:extLst>
              <a:ext uri="{FF2B5EF4-FFF2-40B4-BE49-F238E27FC236}">
                <a16:creationId xmlns:a16="http://schemas.microsoft.com/office/drawing/2014/main" id="{2EE77C30-9EFC-5149-8F80-91CB6D468CA5}"/>
              </a:ext>
            </a:extLst>
          </p:cNvPr>
          <p:cNvSpPr txBox="1">
            <a:spLocks/>
          </p:cNvSpPr>
          <p:nvPr/>
        </p:nvSpPr>
        <p:spPr>
          <a:xfrm>
            <a:off x="415600" y="1808492"/>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What if</a:t>
            </a:r>
            <a:r>
              <a:rPr lang="en-US" sz="2400" kern="0" dirty="0">
                <a:solidFill>
                  <a:srgbClr val="000000"/>
                </a:solidFill>
              </a:rPr>
              <a:t> there are many Cognitive Foundations?</a:t>
            </a:r>
          </a:p>
        </p:txBody>
      </p:sp>
      <p:pic>
        <p:nvPicPr>
          <p:cNvPr id="10" name="Picture 9">
            <a:hlinkClick r:id="rId2"/>
            <a:extLst>
              <a:ext uri="{FF2B5EF4-FFF2-40B4-BE49-F238E27FC236}">
                <a16:creationId xmlns:a16="http://schemas.microsoft.com/office/drawing/2014/main" id="{E59E7DA1-9988-CF43-8ADF-39B312337151}"/>
              </a:ext>
            </a:extLst>
          </p:cNvPr>
          <p:cNvPicPr>
            <a:picLocks noChangeAspect="1"/>
          </p:cNvPicPr>
          <p:nvPr/>
        </p:nvPicPr>
        <p:blipFill>
          <a:blip r:embed="rId3"/>
          <a:stretch>
            <a:fillRect/>
          </a:stretch>
        </p:blipFill>
        <p:spPr>
          <a:xfrm>
            <a:off x="4881532" y="2394603"/>
            <a:ext cx="2428937" cy="3782613"/>
          </a:xfrm>
          <a:prstGeom prst="rect">
            <a:avLst/>
          </a:prstGeom>
        </p:spPr>
      </p:pic>
      <p:sp>
        <p:nvSpPr>
          <p:cNvPr id="11" name="Title 1">
            <a:extLst>
              <a:ext uri="{FF2B5EF4-FFF2-40B4-BE49-F238E27FC236}">
                <a16:creationId xmlns:a16="http://schemas.microsoft.com/office/drawing/2014/main" id="{490C789F-5B57-E240-B6B0-D345B8B2C348}"/>
              </a:ext>
            </a:extLst>
          </p:cNvPr>
          <p:cNvSpPr txBox="1">
            <a:spLocks/>
          </p:cNvSpPr>
          <p:nvPr/>
        </p:nvSpPr>
        <p:spPr>
          <a:xfrm>
            <a:off x="415600" y="6177216"/>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It is like admitting there exists some completely exotic species…</a:t>
            </a:r>
            <a:endParaRPr lang="en-US" sz="2400" kern="0" dirty="0">
              <a:solidFill>
                <a:srgbClr val="000000"/>
              </a:solidFill>
            </a:endParaRPr>
          </a:p>
        </p:txBody>
      </p:sp>
      <p:sp>
        <p:nvSpPr>
          <p:cNvPr id="3" name="TextBox 2">
            <a:extLst>
              <a:ext uri="{FF2B5EF4-FFF2-40B4-BE49-F238E27FC236}">
                <a16:creationId xmlns:a16="http://schemas.microsoft.com/office/drawing/2014/main" id="{5EF3643A-A0BE-CE4F-9D47-8F07935902F5}"/>
              </a:ext>
            </a:extLst>
          </p:cNvPr>
          <p:cNvSpPr txBox="1"/>
          <p:nvPr/>
        </p:nvSpPr>
        <p:spPr>
          <a:xfrm>
            <a:off x="598799" y="3184711"/>
            <a:ext cx="4507912" cy="2103589"/>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We might assume that humans and aliens have significantly different cognitive frameworks.</a:t>
            </a:r>
          </a:p>
          <a:p>
            <a:pPr defTabSz="1219170">
              <a:buClr>
                <a:srgbClr val="000000"/>
              </a:buClr>
            </a:pPr>
            <a:endParaRPr lang="en-TW" sz="1867" kern="0" dirty="0">
              <a:solidFill>
                <a:srgbClr val="000000"/>
              </a:solidFill>
              <a:latin typeface="Arial"/>
              <a:cs typeface="Arial"/>
              <a:sym typeface="Arial"/>
            </a:endParaRPr>
          </a:p>
          <a:p>
            <a:pPr defTabSz="1219170">
              <a:buClr>
                <a:srgbClr val="000000"/>
              </a:buClr>
            </a:pPr>
            <a:r>
              <a:rPr lang="en-TW" sz="1867" kern="0" dirty="0">
                <a:solidFill>
                  <a:srgbClr val="000000"/>
                </a:solidFill>
                <a:latin typeface="Arial"/>
                <a:cs typeface="Arial"/>
                <a:sym typeface="Arial"/>
              </a:rPr>
              <a:t>But, are the fundamentally different?</a:t>
            </a:r>
          </a:p>
          <a:p>
            <a:pPr defTabSz="1219170">
              <a:buClr>
                <a:srgbClr val="000000"/>
              </a:buClr>
            </a:pPr>
            <a:endParaRPr lang="en-TW" sz="1867" kern="0" dirty="0">
              <a:solidFill>
                <a:srgbClr val="000000"/>
              </a:solidFill>
              <a:latin typeface="Arial"/>
              <a:cs typeface="Arial"/>
              <a:sym typeface="Arial"/>
            </a:endParaRPr>
          </a:p>
          <a:p>
            <a:pPr defTabSz="1219170">
              <a:buClr>
                <a:srgbClr val="000000"/>
              </a:buClr>
            </a:pPr>
            <a:r>
              <a:rPr lang="en-TW" sz="1867" kern="0" dirty="0">
                <a:solidFill>
                  <a:srgbClr val="000000"/>
                </a:solidFill>
                <a:latin typeface="Arial"/>
                <a:cs typeface="Arial"/>
                <a:sym typeface="Arial"/>
              </a:rPr>
              <a:t>Can there be any “connections”?</a:t>
            </a:r>
          </a:p>
        </p:txBody>
      </p:sp>
      <p:sp>
        <p:nvSpPr>
          <p:cNvPr id="8" name="Rectangle 3">
            <a:extLst>
              <a:ext uri="{FF2B5EF4-FFF2-40B4-BE49-F238E27FC236}">
                <a16:creationId xmlns:a16="http://schemas.microsoft.com/office/drawing/2014/main" id="{2A499EB7-EF6B-4440-9CF3-711EED1C7BC5}"/>
              </a:ext>
            </a:extLst>
          </p:cNvPr>
          <p:cNvSpPr>
            <a:spLocks noChangeArrowheads="1"/>
          </p:cNvSpPr>
          <p:nvPr/>
        </p:nvSpPr>
        <p:spPr bwMode="auto">
          <a:xfrm>
            <a:off x="7477818" y="308398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NOT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sp>
        <p:nvSpPr>
          <p:cNvPr id="5" name="TextBox 4">
            <a:extLst>
              <a:ext uri="{FF2B5EF4-FFF2-40B4-BE49-F238E27FC236}">
                <a16:creationId xmlns:a16="http://schemas.microsoft.com/office/drawing/2014/main" id="{D5A9DC7D-59D4-024F-9C2D-FBFFC11BFB2A}"/>
              </a:ext>
            </a:extLst>
          </p:cNvPr>
          <p:cNvSpPr txBox="1"/>
          <p:nvPr/>
        </p:nvSpPr>
        <p:spPr>
          <a:xfrm>
            <a:off x="8128000" y="2572092"/>
            <a:ext cx="2531462" cy="369332"/>
          </a:xfrm>
          <a:prstGeom prst="rect">
            <a:avLst/>
          </a:prstGeom>
          <a:noFill/>
        </p:spPr>
        <p:txBody>
          <a:bodyPr wrap="none" rtlCol="0">
            <a:spAutoFit/>
          </a:bodyPr>
          <a:lstStyle/>
          <a:p>
            <a:r>
              <a:rPr lang="en-US" dirty="0"/>
              <a:t>For</a:t>
            </a:r>
            <a:r>
              <a:rPr lang="zh-CN" altLang="en-US" dirty="0"/>
              <a:t> </a:t>
            </a:r>
            <a:r>
              <a:rPr lang="en-US" altLang="zh-CN" dirty="0"/>
              <a:t>example</a:t>
            </a:r>
            <a:r>
              <a:rPr lang="zh-CN" altLang="en-US" dirty="0"/>
              <a:t>： </a:t>
            </a:r>
            <a:r>
              <a:rPr lang="en-US" altLang="zh-CN" b="1" i="1" dirty="0"/>
              <a:t>What if</a:t>
            </a:r>
            <a:endParaRPr lang="en-US" b="1" i="1" dirty="0"/>
          </a:p>
        </p:txBody>
      </p:sp>
      <p:sp>
        <p:nvSpPr>
          <p:cNvPr id="6" name="Multiply 5">
            <a:extLst>
              <a:ext uri="{FF2B5EF4-FFF2-40B4-BE49-F238E27FC236}">
                <a16:creationId xmlns:a16="http://schemas.microsoft.com/office/drawing/2014/main" id="{A02B06C9-369B-6441-ACDF-0B17A45D2F45}"/>
              </a:ext>
            </a:extLst>
          </p:cNvPr>
          <p:cNvSpPr/>
          <p:nvPr/>
        </p:nvSpPr>
        <p:spPr>
          <a:xfrm>
            <a:off x="8567636" y="3585630"/>
            <a:ext cx="2286000" cy="180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33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 Sound Foundation for Computational Tools?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0D86244-EE36-264E-8704-051E9BE5D1D7}"/>
              </a:ext>
            </a:extLst>
          </p:cNvPr>
          <p:cNvPicPr>
            <a:picLocks noChangeAspect="1"/>
          </p:cNvPicPr>
          <p:nvPr/>
        </p:nvPicPr>
        <p:blipFill>
          <a:blip r:embed="rId3"/>
          <a:stretch>
            <a:fillRect/>
          </a:stretch>
        </p:blipFill>
        <p:spPr>
          <a:xfrm>
            <a:off x="3135881" y="1117750"/>
            <a:ext cx="5920235" cy="4386724"/>
          </a:xfrm>
          <a:prstGeom prst="rect">
            <a:avLst/>
          </a:prstGeom>
        </p:spPr>
      </p:pic>
      <p:sp>
        <p:nvSpPr>
          <p:cNvPr id="5" name="TextBox 4">
            <a:extLst>
              <a:ext uri="{FF2B5EF4-FFF2-40B4-BE49-F238E27FC236}">
                <a16:creationId xmlns:a16="http://schemas.microsoft.com/office/drawing/2014/main" id="{EE34D319-2B58-BF4E-BBFF-079735E329E9}"/>
              </a:ext>
            </a:extLst>
          </p:cNvPr>
          <p:cNvSpPr txBox="1"/>
          <p:nvPr/>
        </p:nvSpPr>
        <p:spPr>
          <a:xfrm>
            <a:off x="4009743" y="5593015"/>
            <a:ext cx="411843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 commercial by a German company</a:t>
            </a:r>
          </a:p>
        </p:txBody>
      </p:sp>
      <p:sp>
        <p:nvSpPr>
          <p:cNvPr id="6" name="Rectangle 5">
            <a:extLst>
              <a:ext uri="{FF2B5EF4-FFF2-40B4-BE49-F238E27FC236}">
                <a16:creationId xmlns:a16="http://schemas.microsoft.com/office/drawing/2014/main" id="{547DB107-DFAD-6247-A1A4-9F569C26CE43}"/>
              </a:ext>
            </a:extLst>
          </p:cNvPr>
          <p:cNvSpPr/>
          <p:nvPr/>
        </p:nvSpPr>
        <p:spPr>
          <a:xfrm>
            <a:off x="667413" y="6001333"/>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4"/>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spTree>
    <p:extLst>
      <p:ext uri="{BB962C8B-B14F-4D97-AF65-F5344CB8AC3E}">
        <p14:creationId xmlns:p14="http://schemas.microsoft.com/office/powerpoint/2010/main" val="404472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What I learned this weekend?</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26</a:t>
            </a:fld>
            <a:endParaRPr lang="en" kern="0" dirty="0">
              <a:solidFill>
                <a:srgbClr val="595959"/>
              </a:solidFill>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a:stretch>
            <a:fillRect/>
          </a:stretch>
        </p:blipFill>
        <p:spPr>
          <a:xfrm>
            <a:off x="2162321" y="1121388"/>
            <a:ext cx="7867359" cy="5096235"/>
          </a:xfrm>
          <a:prstGeom prst="rect">
            <a:avLst/>
          </a:prstGeom>
        </p:spPr>
      </p:pic>
      <p:sp>
        <p:nvSpPr>
          <p:cNvPr id="3" name="TextBox 2">
            <a:extLst>
              <a:ext uri="{FF2B5EF4-FFF2-40B4-BE49-F238E27FC236}">
                <a16:creationId xmlns:a16="http://schemas.microsoft.com/office/drawing/2014/main" id="{F155F860-9085-1347-934E-9C61D473A043}"/>
              </a:ext>
            </a:extLst>
          </p:cNvPr>
          <p:cNvSpPr txBox="1"/>
          <p:nvPr/>
        </p:nvSpPr>
        <p:spPr>
          <a:xfrm>
            <a:off x="3538460" y="6332053"/>
            <a:ext cx="50626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 possible candidate for “Enlightened” metrics</a:t>
            </a:r>
          </a:p>
        </p:txBody>
      </p:sp>
    </p:spTree>
    <p:extLst>
      <p:ext uri="{BB962C8B-B14F-4D97-AF65-F5344CB8AC3E}">
        <p14:creationId xmlns:p14="http://schemas.microsoft.com/office/powerpoint/2010/main" val="1812950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What makes a metric system “sound and complete”?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27</a:t>
            </a:fld>
            <a:endParaRPr lang="en" kern="0" dirty="0">
              <a:solidFill>
                <a:srgbClr val="595959"/>
              </a:solidFill>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196" y="2251362"/>
            <a:ext cx="5143209" cy="3331613"/>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18407" y="1685395"/>
            <a:ext cx="6086379" cy="43618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6669025" y="6217623"/>
            <a:ext cx="383951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Image source: by </a:t>
            </a:r>
            <a:r>
              <a:rPr lang="en-US" sz="1867" kern="0" dirty="0">
                <a:solidFill>
                  <a:srgbClr val="000000"/>
                </a:solidFill>
                <a:latin typeface="Arial"/>
                <a:cs typeface="Arial"/>
                <a:sym typeface="Arial"/>
                <a:hlinkClick r:id="rId4"/>
              </a:rPr>
              <a:t>Suleiman Shehu</a:t>
            </a:r>
            <a:endParaRPr lang="en-TW" sz="18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E1C1BD6C-7957-3548-8B65-1DCF2234B7A6}"/>
              </a:ext>
            </a:extLst>
          </p:cNvPr>
          <p:cNvSpPr txBox="1"/>
          <p:nvPr/>
        </p:nvSpPr>
        <p:spPr>
          <a:xfrm>
            <a:off x="9217505" y="1622928"/>
            <a:ext cx="2771913" cy="523220"/>
          </a:xfrm>
          <a:prstGeom prst="rect">
            <a:avLst/>
          </a:prstGeom>
          <a:noFill/>
        </p:spPr>
        <p:txBody>
          <a:bodyPr wrap="none" rtlCol="0">
            <a:spAutoFit/>
          </a:bodyPr>
          <a:lstStyle/>
          <a:p>
            <a:pPr algn="ctr" defTabSz="1219170">
              <a:buClr>
                <a:srgbClr val="000000"/>
              </a:buClr>
            </a:pPr>
            <a:r>
              <a:rPr lang="en-TW" sz="1400" kern="0" dirty="0">
                <a:solidFill>
                  <a:srgbClr val="000000"/>
                </a:solidFill>
                <a:latin typeface="Arial"/>
                <a:cs typeface="Arial"/>
                <a:sym typeface="Arial"/>
              </a:rPr>
              <a:t>The </a:t>
            </a:r>
            <a:r>
              <a:rPr lang="en-TW" sz="1400" kern="0" dirty="0">
                <a:solidFill>
                  <a:srgbClr val="000000"/>
                </a:solidFill>
                <a:latin typeface="Arial"/>
                <a:cs typeface="Arial"/>
                <a:sym typeface="Arial"/>
                <a:hlinkClick r:id="rId6"/>
              </a:rPr>
              <a:t>BSC</a:t>
            </a:r>
            <a:r>
              <a:rPr lang="en-TW" sz="1400" kern="0" dirty="0">
                <a:solidFill>
                  <a:srgbClr val="000000"/>
                </a:solidFill>
                <a:latin typeface="Arial"/>
                <a:cs typeface="Arial"/>
                <a:sym typeface="Arial"/>
              </a:rPr>
              <a:t> pioneered by</a:t>
            </a:r>
          </a:p>
          <a:p>
            <a:pPr algn="ctr" defTabSz="1219170">
              <a:buClr>
                <a:srgbClr val="000000"/>
              </a:buClr>
            </a:pPr>
            <a:r>
              <a:rPr lang="en-TW" sz="1400" kern="0" dirty="0">
                <a:solidFill>
                  <a:srgbClr val="000000"/>
                </a:solidFill>
                <a:latin typeface="Arial"/>
                <a:cs typeface="Arial"/>
                <a:sym typeface="Arial"/>
              </a:rPr>
              <a:t>Robert Kaplan and David Norton</a:t>
            </a:r>
          </a:p>
        </p:txBody>
      </p:sp>
      <p:sp>
        <p:nvSpPr>
          <p:cNvPr id="3" name="TextBox 2">
            <a:extLst>
              <a:ext uri="{FF2B5EF4-FFF2-40B4-BE49-F238E27FC236}">
                <a16:creationId xmlns:a16="http://schemas.microsoft.com/office/drawing/2014/main" id="{F155F860-9085-1347-934E-9C61D473A043}"/>
              </a:ext>
            </a:extLst>
          </p:cNvPr>
          <p:cNvSpPr txBox="1"/>
          <p:nvPr/>
        </p:nvSpPr>
        <p:spPr>
          <a:xfrm>
            <a:off x="640472" y="5698419"/>
            <a:ext cx="4448654"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How to know whether this metric system</a:t>
            </a:r>
          </a:p>
          <a:p>
            <a:pPr algn="ctr" defTabSz="1219170">
              <a:buClr>
                <a:srgbClr val="000000"/>
              </a:buClr>
            </a:pPr>
            <a:r>
              <a:rPr lang="en-US" sz="1867" kern="0" dirty="0">
                <a:solidFill>
                  <a:srgbClr val="000000"/>
                </a:solidFill>
                <a:latin typeface="Arial"/>
                <a:cs typeface="Arial"/>
                <a:sym typeface="Arial"/>
              </a:rPr>
              <a:t>I</a:t>
            </a:r>
            <a:r>
              <a:rPr lang="en-TW" sz="1867" kern="0" dirty="0">
                <a:solidFill>
                  <a:srgbClr val="000000"/>
                </a:solidFill>
                <a:latin typeface="Arial"/>
                <a:cs typeface="Arial"/>
                <a:sym typeface="Arial"/>
              </a:rPr>
              <a:t>s or Isn’t Sound and Complete?</a:t>
            </a:r>
          </a:p>
        </p:txBody>
      </p:sp>
    </p:spTree>
    <p:extLst>
      <p:ext uri="{BB962C8B-B14F-4D97-AF65-F5344CB8AC3E}">
        <p14:creationId xmlns:p14="http://schemas.microsoft.com/office/powerpoint/2010/main" val="2742749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Mapping from 8 to 4 measurement components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28</a:t>
            </a:fld>
            <a:endParaRPr lang="en" kern="0" dirty="0">
              <a:solidFill>
                <a:srgbClr val="595959"/>
              </a:solidFill>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196" y="2251362"/>
            <a:ext cx="5143209" cy="3331613"/>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18407" y="1685395"/>
            <a:ext cx="6086379" cy="43618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6669025" y="6217623"/>
            <a:ext cx="383951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Image source: by </a:t>
            </a:r>
            <a:r>
              <a:rPr lang="en-US" sz="1867" kern="0" dirty="0">
                <a:solidFill>
                  <a:srgbClr val="000000"/>
                </a:solidFill>
                <a:latin typeface="Arial"/>
                <a:cs typeface="Arial"/>
                <a:sym typeface="Arial"/>
                <a:hlinkClick r:id="rId4"/>
              </a:rPr>
              <a:t>Suleiman Shehu</a:t>
            </a:r>
            <a:endParaRPr lang="en-TW" sz="1867"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F155F860-9085-1347-934E-9C61D473A043}"/>
              </a:ext>
            </a:extLst>
          </p:cNvPr>
          <p:cNvSpPr txBox="1"/>
          <p:nvPr/>
        </p:nvSpPr>
        <p:spPr>
          <a:xfrm>
            <a:off x="640472" y="5698419"/>
            <a:ext cx="4448654"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How to know whether this metric system</a:t>
            </a:r>
          </a:p>
          <a:p>
            <a:pPr algn="ctr" defTabSz="1219170">
              <a:buClr>
                <a:srgbClr val="000000"/>
              </a:buClr>
            </a:pPr>
            <a:r>
              <a:rPr lang="en-US" sz="1867" kern="0" dirty="0">
                <a:solidFill>
                  <a:srgbClr val="000000"/>
                </a:solidFill>
                <a:latin typeface="Arial"/>
                <a:cs typeface="Arial"/>
                <a:sym typeface="Arial"/>
              </a:rPr>
              <a:t>I</a:t>
            </a:r>
            <a:r>
              <a:rPr lang="en-TW" sz="1867" kern="0" dirty="0">
                <a:solidFill>
                  <a:srgbClr val="000000"/>
                </a:solidFill>
                <a:latin typeface="Arial"/>
                <a:cs typeface="Arial"/>
                <a:sym typeface="Arial"/>
              </a:rPr>
              <a:t>s or Isn’t Sound and Complete?</a:t>
            </a:r>
          </a:p>
        </p:txBody>
      </p:sp>
      <p:cxnSp>
        <p:nvCxnSpPr>
          <p:cNvPr id="11" name="Straight Arrow Connector 10">
            <a:extLst>
              <a:ext uri="{FF2B5EF4-FFF2-40B4-BE49-F238E27FC236}">
                <a16:creationId xmlns:a16="http://schemas.microsoft.com/office/drawing/2014/main" id="{0EED6248-4818-B64E-8E05-83F2596AC856}"/>
              </a:ext>
            </a:extLst>
          </p:cNvPr>
          <p:cNvCxnSpPr>
            <a:cxnSpLocks/>
            <a:endCxn id="21" idx="3"/>
          </p:cNvCxnSpPr>
          <p:nvPr/>
        </p:nvCxnSpPr>
        <p:spPr>
          <a:xfrm flipV="1">
            <a:off x="4450081" y="2223403"/>
            <a:ext cx="2739503" cy="186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C6C627-4C9E-1944-9841-08CAB555EE75}"/>
              </a:ext>
            </a:extLst>
          </p:cNvPr>
          <p:cNvCxnSpPr>
            <a:cxnSpLocks/>
            <a:endCxn id="21" idx="4"/>
          </p:cNvCxnSpPr>
          <p:nvPr/>
        </p:nvCxnSpPr>
        <p:spPr>
          <a:xfrm flipV="1">
            <a:off x="4035552" y="2251361"/>
            <a:ext cx="3218688" cy="280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987C44-7322-A645-AB28-1DAFA60F4F40}"/>
              </a:ext>
            </a:extLst>
          </p:cNvPr>
          <p:cNvCxnSpPr>
            <a:cxnSpLocks/>
          </p:cNvCxnSpPr>
          <p:nvPr/>
        </p:nvCxnSpPr>
        <p:spPr>
          <a:xfrm flipV="1">
            <a:off x="3318741" y="4364736"/>
            <a:ext cx="2301772" cy="101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9D499A-1B63-2145-93C6-A80B71F5655B}"/>
              </a:ext>
            </a:extLst>
          </p:cNvPr>
          <p:cNvSpPr/>
          <p:nvPr/>
        </p:nvSpPr>
        <p:spPr>
          <a:xfrm>
            <a:off x="7162800" y="2060449"/>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3" name="Oval 22">
            <a:extLst>
              <a:ext uri="{FF2B5EF4-FFF2-40B4-BE49-F238E27FC236}">
                <a16:creationId xmlns:a16="http://schemas.microsoft.com/office/drawing/2014/main" id="{6CA9C098-BEE5-3240-BBBE-2108D2A31F1D}"/>
              </a:ext>
            </a:extLst>
          </p:cNvPr>
          <p:cNvSpPr/>
          <p:nvPr/>
        </p:nvSpPr>
        <p:spPr>
          <a:xfrm>
            <a:off x="5344964" y="3840624"/>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4" name="Oval 23">
            <a:extLst>
              <a:ext uri="{FF2B5EF4-FFF2-40B4-BE49-F238E27FC236}">
                <a16:creationId xmlns:a16="http://schemas.microsoft.com/office/drawing/2014/main" id="{79221688-ECE7-3844-9BB8-0AEF321B24C4}"/>
              </a:ext>
            </a:extLst>
          </p:cNvPr>
          <p:cNvSpPr/>
          <p:nvPr/>
        </p:nvSpPr>
        <p:spPr>
          <a:xfrm>
            <a:off x="8995832" y="4269280"/>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5" name="Oval 24">
            <a:extLst>
              <a:ext uri="{FF2B5EF4-FFF2-40B4-BE49-F238E27FC236}">
                <a16:creationId xmlns:a16="http://schemas.microsoft.com/office/drawing/2014/main" id="{AC7368E6-D077-B54B-A782-9A888CBA5D0D}"/>
              </a:ext>
            </a:extLst>
          </p:cNvPr>
          <p:cNvSpPr/>
          <p:nvPr/>
        </p:nvSpPr>
        <p:spPr>
          <a:xfrm>
            <a:off x="7143447" y="5442886"/>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cxnSp>
        <p:nvCxnSpPr>
          <p:cNvPr id="28" name="Straight Arrow Connector 27">
            <a:extLst>
              <a:ext uri="{FF2B5EF4-FFF2-40B4-BE49-F238E27FC236}">
                <a16:creationId xmlns:a16="http://schemas.microsoft.com/office/drawing/2014/main" id="{F049868C-670A-B34A-B3AB-FE5DB086DE7C}"/>
              </a:ext>
            </a:extLst>
          </p:cNvPr>
          <p:cNvCxnSpPr>
            <a:cxnSpLocks/>
            <a:endCxn id="23" idx="1"/>
          </p:cNvCxnSpPr>
          <p:nvPr/>
        </p:nvCxnSpPr>
        <p:spPr>
          <a:xfrm>
            <a:off x="3107229" y="2789371"/>
            <a:ext cx="2264519" cy="10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C2644E-EB8F-F24B-A4F9-4ACB8E745754}"/>
              </a:ext>
            </a:extLst>
          </p:cNvPr>
          <p:cNvCxnSpPr>
            <a:cxnSpLocks/>
            <a:endCxn id="23" idx="2"/>
          </p:cNvCxnSpPr>
          <p:nvPr/>
        </p:nvCxnSpPr>
        <p:spPr>
          <a:xfrm>
            <a:off x="2300361" y="3236312"/>
            <a:ext cx="3044604" cy="69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A805BC8-C527-494F-B201-563ED4EE832B}"/>
              </a:ext>
            </a:extLst>
          </p:cNvPr>
          <p:cNvCxnSpPr>
            <a:cxnSpLocks/>
          </p:cNvCxnSpPr>
          <p:nvPr/>
        </p:nvCxnSpPr>
        <p:spPr>
          <a:xfrm>
            <a:off x="1981867" y="4094003"/>
            <a:ext cx="7013965" cy="333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35290C-54E9-1247-A797-42BF94694292}"/>
              </a:ext>
            </a:extLst>
          </p:cNvPr>
          <p:cNvCxnSpPr>
            <a:cxnSpLocks/>
            <a:endCxn id="21" idx="2"/>
          </p:cNvCxnSpPr>
          <p:nvPr/>
        </p:nvCxnSpPr>
        <p:spPr>
          <a:xfrm flipV="1">
            <a:off x="2300360" y="2155905"/>
            <a:ext cx="4862440" cy="2811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7C736-953F-6441-965A-D287A20743E3}"/>
              </a:ext>
            </a:extLst>
          </p:cNvPr>
          <p:cNvCxnSpPr>
            <a:cxnSpLocks/>
            <a:endCxn id="25" idx="1"/>
          </p:cNvCxnSpPr>
          <p:nvPr/>
        </p:nvCxnSpPr>
        <p:spPr>
          <a:xfrm>
            <a:off x="4123973" y="3425390"/>
            <a:ext cx="3046257" cy="20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312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6870915" y="6333200"/>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29</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338" y="2456442"/>
            <a:ext cx="2986196" cy="1934367"/>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7072" y="1863687"/>
            <a:ext cx="3994928" cy="2862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5116667" y="1347098"/>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5394683" y="233076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5571993" y="2912191"/>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4145181" y="3743566"/>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5709026" y="37207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7270130" y="3720783"/>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4412193" y="5960870"/>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4093782" y="4874802"/>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6414053" y="4874384"/>
            <a:ext cx="2063300" cy="3890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6088155" y="2055496"/>
            <a:ext cx="572" cy="275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6088155" y="2713759"/>
            <a:ext cx="0" cy="198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4661344" y="3103687"/>
            <a:ext cx="910649" cy="63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6088156" y="3295181"/>
            <a:ext cx="137033" cy="42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6604316" y="3103687"/>
            <a:ext cx="1181976" cy="61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4661343" y="4126556"/>
            <a:ext cx="340347" cy="74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5081868" y="4103775"/>
            <a:ext cx="1143320" cy="72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6225188" y="4103776"/>
            <a:ext cx="1220515" cy="77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7445703" y="4103773"/>
            <a:ext cx="340589" cy="77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6088154" y="5263427"/>
            <a:ext cx="1357549" cy="69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5001689" y="5257792"/>
            <a:ext cx="1086464" cy="70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7786291" y="6108051"/>
            <a:ext cx="241765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Learning and Growth</a:t>
            </a:r>
          </a:p>
        </p:txBody>
      </p:sp>
    </p:spTree>
    <p:extLst>
      <p:ext uri="{BB962C8B-B14F-4D97-AF65-F5344CB8AC3E}">
        <p14:creationId xmlns:p14="http://schemas.microsoft.com/office/powerpoint/2010/main" val="2775085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a:t>A typical OS:</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a:t>Is modular and scalable</a:t>
            </a:r>
          </a:p>
          <a:p>
            <a:pPr>
              <a:spcBef>
                <a:spcPct val="130000"/>
              </a:spcBef>
              <a:buFont typeface="Wingdings" pitchFamily="2" charset="2"/>
              <a:buChar char="q"/>
            </a:pPr>
            <a:r>
              <a:rPr lang="en-US" altLang="en-CN" sz="1800"/>
              <a:t>Empowers programmers (language extensions)</a:t>
            </a:r>
          </a:p>
          <a:p>
            <a:pPr>
              <a:spcBef>
                <a:spcPct val="130000"/>
              </a:spcBef>
              <a:buFont typeface="Wingdings" pitchFamily="2" charset="2"/>
              <a:buChar char="q"/>
            </a:pPr>
            <a:r>
              <a:rPr lang="en-US" altLang="en-CN" sz="1800"/>
              <a:t>Empowers users (file system, GUI, ...)</a:t>
            </a:r>
          </a:p>
          <a:p>
            <a:pPr>
              <a:spcBef>
                <a:spcPct val="130000"/>
              </a:spcBef>
              <a:buFont typeface="Wingdings" pitchFamily="2" charset="2"/>
              <a:buChar char="q"/>
            </a:pPr>
            <a:r>
              <a:rPr lang="en-US" altLang="en-CN" sz="1800"/>
              <a:t>Closes gaps between software and hardware</a:t>
            </a:r>
          </a:p>
          <a:p>
            <a:pPr>
              <a:spcBef>
                <a:spcPct val="130000"/>
              </a:spcBef>
              <a:buFont typeface="Wingdings" pitchFamily="2" charset="2"/>
              <a:buChar char="q"/>
            </a:pPr>
            <a:r>
              <a:rPr lang="en-US" altLang="en-CN" sz="1800"/>
              <a:t>Runs in “protected mode”</a:t>
            </a:r>
          </a:p>
          <a:p>
            <a:pPr>
              <a:spcBef>
                <a:spcPct val="130000"/>
              </a:spcBef>
              <a:buFont typeface="Wingdings" pitchFamily="2" charset="2"/>
              <a:buChar char="q"/>
            </a:pPr>
            <a:r>
              <a:rPr lang="en-US" altLang="en-CN" sz="1800"/>
              <a:t>Typically written in some high level language</a:t>
            </a:r>
          </a:p>
          <a:p>
            <a:pPr>
              <a:spcBef>
                <a:spcPct val="130000"/>
              </a:spcBef>
              <a:buFont typeface="Wingdings" pitchFamily="2" charset="2"/>
              <a:buChar char="q"/>
            </a:pPr>
            <a:r>
              <a:rPr lang="en-US" altLang="en-CN" sz="1800"/>
              <a:t>Typically grows gradually, assuming more and more functions</a:t>
            </a:r>
          </a:p>
          <a:p>
            <a:pPr>
              <a:spcBef>
                <a:spcPct val="130000"/>
              </a:spcBef>
              <a:buFont typeface="Wingdings" pitchFamily="2" charset="2"/>
              <a:buChar char="q"/>
            </a:pPr>
            <a:r>
              <a:rPr lang="en-US" altLang="en-CN" sz="1800"/>
              <a:t>Must be efficient.</a:t>
            </a:r>
          </a:p>
          <a:p>
            <a:pPr>
              <a:spcBef>
                <a:spcPct val="130000"/>
              </a:spcBef>
            </a:pPr>
            <a:endParaRPr lang="en-US" altLang="en-CN" sz="1800"/>
          </a:p>
        </p:txBody>
      </p:sp>
    </p:spTree>
    <p:extLst>
      <p:ext uri="{BB962C8B-B14F-4D97-AF65-F5344CB8AC3E}">
        <p14:creationId xmlns:p14="http://schemas.microsoft.com/office/powerpoint/2010/main" val="3963812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What kind of Data Structures fit these patterns?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11187513" y="6237812"/>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30</a:t>
            </a:fld>
            <a:endParaRPr lang="en" kern="0" dirty="0">
              <a:solidFill>
                <a:srgbClr val="595959"/>
              </a:solidFill>
              <a:latin typeface="Arial"/>
              <a:cs typeface="Arial"/>
              <a:sym typeface="Arial"/>
            </a:endParaRPr>
          </a:p>
        </p:txBody>
      </p:sp>
      <p:sp>
        <p:nvSpPr>
          <p:cNvPr id="6" name="Rounded Rectangle 5">
            <a:extLst>
              <a:ext uri="{FF2B5EF4-FFF2-40B4-BE49-F238E27FC236}">
                <a16:creationId xmlns:a16="http://schemas.microsoft.com/office/drawing/2014/main" id="{D23CD9D7-4E1C-F846-99BD-5A5E11D11061}"/>
              </a:ext>
            </a:extLst>
          </p:cNvPr>
          <p:cNvSpPr/>
          <p:nvPr/>
        </p:nvSpPr>
        <p:spPr>
          <a:xfrm>
            <a:off x="8265604" y="6038293"/>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8543697" y="545340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8721007" y="4835667"/>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7294039" y="3757167"/>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8735906" y="3750578"/>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10345963" y="37343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7561208" y="1111925"/>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7044526" y="2665489"/>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9376502" y="2660940"/>
            <a:ext cx="2063300" cy="3890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0"/>
            <a:endCxn id="22" idx="2"/>
          </p:cNvCxnSpPr>
          <p:nvPr/>
        </p:nvCxnSpPr>
        <p:spPr>
          <a:xfrm flipH="1" flipV="1">
            <a:off x="9237170" y="5836399"/>
            <a:ext cx="495" cy="20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0"/>
            <a:endCxn id="26" idx="2"/>
          </p:cNvCxnSpPr>
          <p:nvPr/>
        </p:nvCxnSpPr>
        <p:spPr>
          <a:xfrm flipV="1">
            <a:off x="9237169" y="5218658"/>
            <a:ext cx="0" cy="234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2"/>
          </p:cNvCxnSpPr>
          <p:nvPr/>
        </p:nvCxnSpPr>
        <p:spPr>
          <a:xfrm flipH="1" flipV="1">
            <a:off x="7810202" y="4140158"/>
            <a:ext cx="910805" cy="88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0"/>
            <a:endCxn id="29" idx="2"/>
          </p:cNvCxnSpPr>
          <p:nvPr/>
        </p:nvCxnSpPr>
        <p:spPr>
          <a:xfrm flipV="1">
            <a:off x="9237169" y="4133568"/>
            <a:ext cx="14899" cy="702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flipV="1">
            <a:off x="9753331" y="3734384"/>
            <a:ext cx="1108795" cy="1292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0"/>
            <a:endCxn id="33" idx="2"/>
          </p:cNvCxnSpPr>
          <p:nvPr/>
        </p:nvCxnSpPr>
        <p:spPr>
          <a:xfrm flipV="1">
            <a:off x="7810201" y="3048479"/>
            <a:ext cx="142232" cy="708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0"/>
            <a:endCxn id="35" idx="2"/>
          </p:cNvCxnSpPr>
          <p:nvPr/>
        </p:nvCxnSpPr>
        <p:spPr>
          <a:xfrm flipV="1">
            <a:off x="9252069" y="3049983"/>
            <a:ext cx="1156084" cy="70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0"/>
            <a:endCxn id="33" idx="2"/>
          </p:cNvCxnSpPr>
          <p:nvPr/>
        </p:nvCxnSpPr>
        <p:spPr>
          <a:xfrm flipH="1" flipV="1">
            <a:off x="7952433" y="3048479"/>
            <a:ext cx="1299635" cy="702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0"/>
            <a:endCxn id="35" idx="2"/>
          </p:cNvCxnSpPr>
          <p:nvPr/>
        </p:nvCxnSpPr>
        <p:spPr>
          <a:xfrm flipH="1" flipV="1">
            <a:off x="10408152" y="3049984"/>
            <a:ext cx="453973" cy="684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0"/>
            <a:endCxn id="32" idx="2"/>
          </p:cNvCxnSpPr>
          <p:nvPr/>
        </p:nvCxnSpPr>
        <p:spPr>
          <a:xfrm flipH="1" flipV="1">
            <a:off x="9237168" y="1816660"/>
            <a:ext cx="1170984" cy="8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0"/>
            <a:endCxn id="32" idx="2"/>
          </p:cNvCxnSpPr>
          <p:nvPr/>
        </p:nvCxnSpPr>
        <p:spPr>
          <a:xfrm flipV="1">
            <a:off x="7952434" y="1816659"/>
            <a:ext cx="1284735" cy="84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Maslow's Hierarchy of Needs">
            <a:hlinkClick r:id="rId3"/>
            <a:extLst>
              <a:ext uri="{FF2B5EF4-FFF2-40B4-BE49-F238E27FC236}">
                <a16:creationId xmlns:a16="http://schemas.microsoft.com/office/drawing/2014/main" id="{1F811894-4C99-6B46-B4E8-0F5AD1538E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2888" y="1254540"/>
            <a:ext cx="6728473" cy="5256873"/>
          </a:xfrm>
          <a:prstGeom prst="rect">
            <a:avLst/>
          </a:prstGeom>
          <a:noFill/>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ED2C2D49-6170-6243-B9C9-0F0EC4B69D91}"/>
              </a:ext>
            </a:extLst>
          </p:cNvPr>
          <p:cNvSpPr txBox="1"/>
          <p:nvPr/>
        </p:nvSpPr>
        <p:spPr>
          <a:xfrm>
            <a:off x="2394637" y="1828429"/>
            <a:ext cx="2484972"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Terminal Object</a:t>
            </a:r>
          </a:p>
        </p:txBody>
      </p:sp>
      <p:sp>
        <p:nvSpPr>
          <p:cNvPr id="105" name="TextBox 104">
            <a:extLst>
              <a:ext uri="{FF2B5EF4-FFF2-40B4-BE49-F238E27FC236}">
                <a16:creationId xmlns:a16="http://schemas.microsoft.com/office/drawing/2014/main" id="{8BCB31F7-B3D1-5544-88CE-A392214752A7}"/>
              </a:ext>
            </a:extLst>
          </p:cNvPr>
          <p:cNvSpPr txBox="1"/>
          <p:nvPr/>
        </p:nvSpPr>
        <p:spPr>
          <a:xfrm>
            <a:off x="2394635" y="6257983"/>
            <a:ext cx="2484972"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Initial Object</a:t>
            </a:r>
          </a:p>
        </p:txBody>
      </p:sp>
    </p:spTree>
    <p:extLst>
      <p:ext uri="{BB962C8B-B14F-4D97-AF65-F5344CB8AC3E}">
        <p14:creationId xmlns:p14="http://schemas.microsoft.com/office/powerpoint/2010/main" val="728243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2900184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What is a Lattice?</a:t>
            </a:r>
            <a:endParaRPr dirty="0">
              <a:solidFill>
                <a:srgbClr val="FF0000"/>
              </a:solidFill>
            </a:endParaRPr>
          </a:p>
        </p:txBody>
      </p:sp>
      <p:pic>
        <p:nvPicPr>
          <p:cNvPr id="1026" name="Picture 2">
            <a:hlinkClick r:id="rId3"/>
            <a:extLst>
              <a:ext uri="{FF2B5EF4-FFF2-40B4-BE49-F238E27FC236}">
                <a16:creationId xmlns:a16="http://schemas.microsoft.com/office/drawing/2014/main" id="{A9AA344C-2604-B049-AA4E-FA29B6B77BB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6047" y="2658534"/>
            <a:ext cx="2032000" cy="154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5"/>
            <a:extLst>
              <a:ext uri="{FF2B5EF4-FFF2-40B4-BE49-F238E27FC236}">
                <a16:creationId xmlns:a16="http://schemas.microsoft.com/office/drawing/2014/main" id="{779B8AE5-64CE-654F-9A3C-B11C5877A9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76489" y="2616200"/>
            <a:ext cx="20320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7"/>
            <a:extLst>
              <a:ext uri="{FF2B5EF4-FFF2-40B4-BE49-F238E27FC236}">
                <a16:creationId xmlns:a16="http://schemas.microsoft.com/office/drawing/2014/main" id="{69B96F2E-A4AE-1E44-BD99-C5C3A488C81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85380" y="2413000"/>
            <a:ext cx="1998133"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hlinkClick r:id="rId9"/>
            <a:extLst>
              <a:ext uri="{FF2B5EF4-FFF2-40B4-BE49-F238E27FC236}">
                <a16:creationId xmlns:a16="http://schemas.microsoft.com/office/drawing/2014/main" id="{2093FF89-51AC-4647-915B-B1102CC9CAE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660404" y="241300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hlinkClick r:id="rId11"/>
            <a:extLst>
              <a:ext uri="{FF2B5EF4-FFF2-40B4-BE49-F238E27FC236}">
                <a16:creationId xmlns:a16="http://schemas.microsoft.com/office/drawing/2014/main" id="{73B7FD75-CC93-674B-9EE9-B1046F28BCEE}"/>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92404" y="2661679"/>
            <a:ext cx="2032000" cy="15578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6C3468-F22C-0941-B86B-27DBFEFC113A}"/>
              </a:ext>
            </a:extLst>
          </p:cNvPr>
          <p:cNvSpPr txBox="1"/>
          <p:nvPr/>
        </p:nvSpPr>
        <p:spPr>
          <a:xfrm>
            <a:off x="656047" y="4492893"/>
            <a:ext cx="1643016" cy="1384995"/>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1:</a:t>
            </a:r>
            <a:r>
              <a:rPr lang="en-US" sz="1200" kern="0" dirty="0">
                <a:solidFill>
                  <a:srgbClr val="000000"/>
                </a:solidFill>
                <a:latin typeface="Arial"/>
                <a:cs typeface="Arial"/>
                <a:sym typeface="Arial"/>
              </a:rPr>
              <a:t> Subsets of {x, y, z}, under </a:t>
            </a:r>
            <a:r>
              <a:rPr lang="en-US" sz="1200" kern="0" dirty="0">
                <a:solidFill>
                  <a:srgbClr val="000000"/>
                </a:solidFill>
                <a:latin typeface="Arial"/>
                <a:cs typeface="Arial"/>
                <a:sym typeface="Arial"/>
                <a:hlinkClick r:id="rId13" tooltip="Set inclusion"/>
              </a:rPr>
              <a:t>set inclusion</a:t>
            </a:r>
            <a:r>
              <a:rPr lang="en-US" sz="1200" kern="0" dirty="0">
                <a:solidFill>
                  <a:srgbClr val="000000"/>
                </a:solidFill>
                <a:latin typeface="Arial"/>
                <a:cs typeface="Arial"/>
                <a:sym typeface="Arial"/>
              </a:rPr>
              <a:t>. The name "lattice" is suggested by the form of the </a:t>
            </a:r>
            <a:r>
              <a:rPr lang="en-US" sz="1200" kern="0" dirty="0">
                <a:solidFill>
                  <a:srgbClr val="000000"/>
                </a:solidFill>
                <a:latin typeface="Arial"/>
                <a:cs typeface="Arial"/>
                <a:sym typeface="Arial"/>
                <a:hlinkClick r:id="rId14" tooltip="Hasse diagram"/>
              </a:rPr>
              <a:t>Hasse diagram</a:t>
            </a:r>
            <a:r>
              <a:rPr lang="en-US" sz="1200" kern="0" dirty="0">
                <a:solidFill>
                  <a:srgbClr val="000000"/>
                </a:solidFill>
                <a:latin typeface="Arial"/>
                <a:cs typeface="Arial"/>
                <a:sym typeface="Arial"/>
              </a:rPr>
              <a:t> depicting it. </a:t>
            </a:r>
            <a:endParaRPr lang="en-TW" sz="1200" kern="0" dirty="0">
              <a:solidFill>
                <a:srgbClr val="000000"/>
              </a:solidFill>
              <a:latin typeface="Arial"/>
              <a:cs typeface="Arial"/>
              <a:sym typeface="Arial"/>
            </a:endParaRPr>
          </a:p>
        </p:txBody>
      </p:sp>
      <p:sp>
        <p:nvSpPr>
          <p:cNvPr id="16" name="TextBox 15">
            <a:extLst>
              <a:ext uri="{FF2B5EF4-FFF2-40B4-BE49-F238E27FC236}">
                <a16:creationId xmlns:a16="http://schemas.microsoft.com/office/drawing/2014/main" id="{73567C32-07DE-9C4D-BF41-A1A185AF6BA2}"/>
              </a:ext>
            </a:extLst>
          </p:cNvPr>
          <p:cNvSpPr txBox="1"/>
          <p:nvPr/>
        </p:nvSpPr>
        <p:spPr>
          <a:xfrm>
            <a:off x="2960916" y="4603204"/>
            <a:ext cx="1643016" cy="646331"/>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2:</a:t>
            </a:r>
            <a:r>
              <a:rPr lang="en-US" sz="1200" kern="0" dirty="0">
                <a:solidFill>
                  <a:srgbClr val="000000"/>
                </a:solidFill>
                <a:latin typeface="Arial"/>
                <a:cs typeface="Arial"/>
                <a:sym typeface="Arial"/>
              </a:rPr>
              <a:t> Lattice of integer divisors of 60, ordered by "</a:t>
            </a:r>
            <a:r>
              <a:rPr lang="en-US" sz="1200" i="1" kern="0" dirty="0">
                <a:solidFill>
                  <a:srgbClr val="000000"/>
                </a:solidFill>
                <a:latin typeface="Arial"/>
                <a:cs typeface="Arial"/>
                <a:sym typeface="Arial"/>
              </a:rPr>
              <a:t>divides</a:t>
            </a:r>
            <a:r>
              <a:rPr lang="en-US" sz="1200" kern="0" dirty="0">
                <a:solidFill>
                  <a:srgbClr val="000000"/>
                </a:solidFill>
                <a:latin typeface="Arial"/>
                <a:cs typeface="Arial"/>
                <a:sym typeface="Arial"/>
              </a:rPr>
              <a:t>". </a:t>
            </a:r>
            <a:endParaRPr lang="en-TW" sz="1200" kern="0" dirty="0">
              <a:solidFill>
                <a:srgbClr val="000000"/>
              </a:solidFill>
              <a:latin typeface="Arial"/>
              <a:cs typeface="Arial"/>
              <a:sym typeface="Arial"/>
            </a:endParaRPr>
          </a:p>
        </p:txBody>
      </p:sp>
      <p:sp>
        <p:nvSpPr>
          <p:cNvPr id="17" name="TextBox 16">
            <a:extLst>
              <a:ext uri="{FF2B5EF4-FFF2-40B4-BE49-F238E27FC236}">
                <a16:creationId xmlns:a16="http://schemas.microsoft.com/office/drawing/2014/main" id="{C9D37C72-326D-E34E-A9E3-5CC53B3A30C1}"/>
              </a:ext>
            </a:extLst>
          </p:cNvPr>
          <p:cNvSpPr txBox="1"/>
          <p:nvPr/>
        </p:nvSpPr>
        <p:spPr>
          <a:xfrm>
            <a:off x="5265785" y="4603202"/>
            <a:ext cx="1643016" cy="830997"/>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3:</a:t>
            </a:r>
            <a:r>
              <a:rPr lang="en-US" sz="1200" kern="0" dirty="0">
                <a:solidFill>
                  <a:srgbClr val="000000"/>
                </a:solidFill>
                <a:latin typeface="Arial"/>
                <a:cs typeface="Arial"/>
                <a:sym typeface="Arial"/>
              </a:rPr>
              <a:t> Lattice of </a:t>
            </a:r>
            <a:r>
              <a:rPr lang="en-US" sz="1200" kern="0" dirty="0">
                <a:solidFill>
                  <a:srgbClr val="000000"/>
                </a:solidFill>
                <a:latin typeface="Arial"/>
                <a:cs typeface="Arial"/>
                <a:sym typeface="Arial"/>
                <a:hlinkClick r:id="rId15" tooltip="Partition (set theory)"/>
              </a:rPr>
              <a:t>partitions</a:t>
            </a:r>
            <a:r>
              <a:rPr lang="en-US" sz="1200" kern="0" dirty="0">
                <a:solidFill>
                  <a:srgbClr val="000000"/>
                </a:solidFill>
                <a:latin typeface="Arial"/>
                <a:cs typeface="Arial"/>
                <a:sym typeface="Arial"/>
              </a:rPr>
              <a:t> of {1, 2, 3, 4}, ordered by "</a:t>
            </a:r>
            <a:r>
              <a:rPr lang="en-US" sz="1200" i="1" kern="0" dirty="0">
                <a:solidFill>
                  <a:srgbClr val="000000"/>
                </a:solidFill>
                <a:latin typeface="Arial"/>
                <a:cs typeface="Arial"/>
                <a:sym typeface="Arial"/>
              </a:rPr>
              <a:t>refines</a:t>
            </a:r>
            <a:r>
              <a:rPr lang="en-US" sz="1200" kern="0" dirty="0">
                <a:solidFill>
                  <a:srgbClr val="000000"/>
                </a:solidFill>
                <a:latin typeface="Arial"/>
                <a:cs typeface="Arial"/>
                <a:sym typeface="Arial"/>
              </a:rPr>
              <a:t>". </a:t>
            </a:r>
            <a:endParaRPr lang="en-TW" sz="1200"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A9B7C8D8-0914-4042-B277-47A7F7400C1B}"/>
              </a:ext>
            </a:extLst>
          </p:cNvPr>
          <p:cNvSpPr txBox="1"/>
          <p:nvPr/>
        </p:nvSpPr>
        <p:spPr>
          <a:xfrm>
            <a:off x="7695240" y="4603201"/>
            <a:ext cx="1643016" cy="646331"/>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4:</a:t>
            </a:r>
            <a:r>
              <a:rPr lang="en-US" sz="1200" kern="0" dirty="0">
                <a:solidFill>
                  <a:srgbClr val="000000"/>
                </a:solidFill>
                <a:latin typeface="Arial"/>
                <a:cs typeface="Arial"/>
                <a:sym typeface="Arial"/>
              </a:rPr>
              <a:t> Lattice of positive integers, ordered by ≤. </a:t>
            </a:r>
            <a:endParaRPr lang="en-TW" sz="1200" kern="0" dirty="0">
              <a:solidFill>
                <a:srgbClr val="000000"/>
              </a:solidFill>
              <a:latin typeface="Arial"/>
              <a:cs typeface="Arial"/>
              <a:sym typeface="Arial"/>
            </a:endParaRPr>
          </a:p>
        </p:txBody>
      </p:sp>
      <p:sp>
        <p:nvSpPr>
          <p:cNvPr id="19" name="TextBox 18">
            <a:extLst>
              <a:ext uri="{FF2B5EF4-FFF2-40B4-BE49-F238E27FC236}">
                <a16:creationId xmlns:a16="http://schemas.microsoft.com/office/drawing/2014/main" id="{557924C5-BAD8-3B44-B55B-100728B1B866}"/>
              </a:ext>
            </a:extLst>
          </p:cNvPr>
          <p:cNvSpPr txBox="1"/>
          <p:nvPr/>
        </p:nvSpPr>
        <p:spPr>
          <a:xfrm>
            <a:off x="10081388" y="4603201"/>
            <a:ext cx="1643016" cy="830997"/>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5:</a:t>
            </a:r>
            <a:r>
              <a:rPr lang="en-US" sz="1200" kern="0" dirty="0">
                <a:solidFill>
                  <a:srgbClr val="000000"/>
                </a:solidFill>
                <a:latin typeface="Arial"/>
                <a:cs typeface="Arial"/>
                <a:sym typeface="Arial"/>
              </a:rPr>
              <a:t> Lattice of nonnegative integer pairs, ordered component wise. </a:t>
            </a:r>
            <a:endParaRPr lang="en-TW" sz="1200"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180185" y="6202092"/>
            <a:ext cx="7781297"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Source of Images and Text : </a:t>
            </a:r>
            <a:r>
              <a:rPr lang="en-US" sz="1867" kern="0" dirty="0">
                <a:solidFill>
                  <a:srgbClr val="000000"/>
                </a:solidFill>
                <a:latin typeface="Arial"/>
                <a:cs typeface="Arial"/>
                <a:sym typeface="Arial"/>
                <a:hlinkClick r:id="rId16"/>
              </a:rPr>
              <a:t>https://</a:t>
            </a:r>
            <a:r>
              <a:rPr lang="en-US" sz="1867" kern="0" dirty="0" err="1">
                <a:solidFill>
                  <a:srgbClr val="000000"/>
                </a:solidFill>
                <a:latin typeface="Arial"/>
                <a:cs typeface="Arial"/>
                <a:sym typeface="Arial"/>
                <a:hlinkClick r:id="rId16"/>
              </a:rPr>
              <a:t>en.wikipedia.org</a:t>
            </a:r>
            <a:r>
              <a:rPr lang="en-US" sz="1867" kern="0" dirty="0">
                <a:solidFill>
                  <a:srgbClr val="000000"/>
                </a:solidFill>
                <a:latin typeface="Arial"/>
                <a:cs typeface="Arial"/>
                <a:sym typeface="Arial"/>
                <a:hlinkClick r:id="rId16"/>
              </a:rPr>
              <a:t>/wiki/Lattice_(order)</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2986466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439505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34</a:t>
            </a:fld>
            <a:endParaRPr lang="en" kern="0" dirty="0">
              <a:solidFill>
                <a:srgbClr val="595959"/>
              </a:solidFill>
              <a:latin typeface="Arial"/>
              <a:cs typeface="Arial"/>
              <a:sym typeface="Arial"/>
            </a:endParaRPr>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98289" y="2159640"/>
            <a:ext cx="3726636" cy="2235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601885" y="1236767"/>
            <a:ext cx="7528531" cy="5505656"/>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8258792" y="4670552"/>
            <a:ext cx="3933208" cy="1528945"/>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3235136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Computation (decisions) are approximations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35</a:t>
            </a:fld>
            <a:endParaRPr lang="en" kern="0" dirty="0">
              <a:solidFill>
                <a:srgbClr val="595959"/>
              </a:solidFill>
              <a:latin typeface="Arial"/>
              <a:cs typeface="Arial"/>
              <a:sym typeface="Arial"/>
            </a:endParaRPr>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11905" y="1356967"/>
            <a:ext cx="3726636" cy="2235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9DB99-09AA-D84C-BC85-455B73589187}"/>
              </a:ext>
            </a:extLst>
          </p:cNvPr>
          <p:cNvPicPr>
            <a:picLocks noChangeAspect="1"/>
          </p:cNvPicPr>
          <p:nvPr/>
        </p:nvPicPr>
        <p:blipFill>
          <a:blip r:embed="rId4"/>
          <a:stretch>
            <a:fillRect/>
          </a:stretch>
        </p:blipFill>
        <p:spPr>
          <a:xfrm>
            <a:off x="599594" y="3932642"/>
            <a:ext cx="5799437" cy="2809781"/>
          </a:xfrm>
          <a:prstGeom prst="rect">
            <a:avLst/>
          </a:prstGeom>
        </p:spPr>
      </p:pic>
      <p:sp>
        <p:nvSpPr>
          <p:cNvPr id="6" name="Rectangle 4">
            <a:extLst>
              <a:ext uri="{FF2B5EF4-FFF2-40B4-BE49-F238E27FC236}">
                <a16:creationId xmlns:a16="http://schemas.microsoft.com/office/drawing/2014/main" id="{2AD22D3E-3A90-674B-AB91-6C2C91284E3D}"/>
              </a:ext>
            </a:extLst>
          </p:cNvPr>
          <p:cNvSpPr>
            <a:spLocks noGrp="1" noChangeArrowheads="1"/>
          </p:cNvSpPr>
          <p:nvPr>
            <p:ph type="body" idx="1"/>
          </p:nvPr>
        </p:nvSpPr>
        <p:spPr>
          <a:xfrm>
            <a:off x="6096001" y="1655041"/>
            <a:ext cx="5841556" cy="4555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31789" indent="-323843" defTabSz="449251"/>
            <a:r>
              <a:rPr lang="en-US" altLang="en-TW" sz="2133" dirty="0"/>
              <a:t>A </a:t>
            </a:r>
            <a:r>
              <a:rPr lang="en-US" altLang="en-TW" sz="2133" dirty="0">
                <a:solidFill>
                  <a:srgbClr val="FF0000"/>
                </a:solidFill>
              </a:rPr>
              <a:t>lattice</a:t>
            </a:r>
            <a:r>
              <a:rPr lang="en-US" altLang="en-TW" sz="2133" dirty="0"/>
              <a:t> (L,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is a partially ordered set (L,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with:</a:t>
            </a:r>
            <a:endPar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863578" lvl="1" indent="-287331" defTabSz="449251"/>
            <a:r>
              <a:rPr lang="en-US" altLang="en-TW" sz="1400" dirty="0"/>
              <a:t>Least upper bounds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400" dirty="0"/>
              <a:t>) and greatest lower bounds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400" dirty="0"/>
              <a:t>) operators</a:t>
            </a:r>
          </a:p>
          <a:p>
            <a:pPr marL="863578" lvl="1" indent="-287331" defTabSz="449251"/>
            <a:r>
              <a:rPr lang="en-US" altLang="en-TW" sz="1400" dirty="0"/>
              <a:t>A least element “bottom”: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400" dirty="0"/>
          </a:p>
          <a:p>
            <a:pPr marL="863578" lvl="1" indent="-287331" defTabSz="449251"/>
            <a:r>
              <a:rPr lang="en-US" altLang="en-TW" sz="1400" dirty="0"/>
              <a:t>A greatest element “top”: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400" dirty="0"/>
          </a:p>
          <a:p>
            <a:pPr marL="431789" indent="-323843" defTabSz="449251"/>
            <a:r>
              <a:rPr lang="en-US" altLang="en-TW" sz="2133" dirty="0"/>
              <a:t>L is </a:t>
            </a:r>
            <a:r>
              <a:rPr lang="en-US" altLang="en-TW" sz="2133" dirty="0">
                <a:solidFill>
                  <a:srgbClr val="FF0000"/>
                </a:solidFill>
              </a:rPr>
              <a:t>complete</a:t>
            </a:r>
            <a:r>
              <a:rPr lang="en-US" altLang="en-TW" sz="2133" dirty="0"/>
              <a:t> if all least upper bounds exist</a:t>
            </a:r>
          </a:p>
          <a:p>
            <a:pPr marL="431789" indent="-323843" defTabSz="449251"/>
            <a:r>
              <a:rPr lang="en-US" altLang="en-TW" sz="2133" dirty="0"/>
              <a:t>A fixpoint X of F: L → L satisfies F(X) = X</a:t>
            </a:r>
          </a:p>
          <a:p>
            <a:pPr marL="431789" indent="-323843" defTabSz="449251"/>
            <a:r>
              <a:rPr lang="en-US" altLang="en-TW" sz="2133" dirty="0"/>
              <a:t>We denote by </a:t>
            </a:r>
            <a:r>
              <a:rPr lang="en-US" altLang="en-TW" sz="2133" dirty="0" err="1"/>
              <a:t>lfp</a:t>
            </a:r>
            <a:r>
              <a:rPr lang="en-US" altLang="en-TW" sz="2133" dirty="0"/>
              <a:t> F the least fixpoint if it exists</a:t>
            </a:r>
          </a:p>
        </p:txBody>
      </p:sp>
    </p:spTree>
    <p:extLst>
      <p:ext uri="{BB962C8B-B14F-4D97-AF65-F5344CB8AC3E}">
        <p14:creationId xmlns:p14="http://schemas.microsoft.com/office/powerpoint/2010/main" val="574746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8C7BD7E-AA5E-AC4E-AA31-E04AA908F442}"/>
              </a:ext>
            </a:extLst>
          </p:cNvPr>
          <p:cNvSpPr>
            <a:spLocks noGrp="1" noChangeArrowheads="1"/>
          </p:cNvSpPr>
          <p:nvPr>
            <p:ph type="title"/>
          </p:nvPr>
        </p:nvSpPr>
        <p:spPr/>
        <p:txBody>
          <a:bodyPr/>
          <a:lstStyle/>
          <a:p>
            <a:pPr algn="ctr"/>
            <a:r>
              <a:rPr lang="en-GB" altLang="en-TW" dirty="0">
                <a:solidFill>
                  <a:srgbClr val="FF3300"/>
                </a:solidFill>
              </a:rPr>
              <a:t>Fixpoint Theorems/Mathematical Ouroboros</a:t>
            </a:r>
            <a:endParaRPr lang="en-US" altLang="en-TW" dirty="0">
              <a:solidFill>
                <a:srgbClr val="FF3300"/>
              </a:solidFill>
            </a:endParaRPr>
          </a:p>
        </p:txBody>
      </p:sp>
      <p:sp>
        <p:nvSpPr>
          <p:cNvPr id="16388" name="Rectangle 4">
            <a:extLst>
              <a:ext uri="{FF2B5EF4-FFF2-40B4-BE49-F238E27FC236}">
                <a16:creationId xmlns:a16="http://schemas.microsoft.com/office/drawing/2014/main" id="{5E84355F-3C41-734B-A590-0D68D50D85F1}"/>
              </a:ext>
            </a:extLst>
          </p:cNvPr>
          <p:cNvSpPr>
            <a:spLocks noGrp="1" noChangeArrowheads="1"/>
          </p:cNvSpPr>
          <p:nvPr>
            <p:ph type="body" sz="half" idx="1"/>
          </p:nvPr>
        </p:nvSpPr>
        <p:spPr>
          <a:xfrm>
            <a:off x="1981200" y="1600200"/>
            <a:ext cx="8001000" cy="297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TW" sz="2800" dirty="0"/>
              <a:t>Knaster-Tarski theorem: If F: L → L is monotone and L is a complete lattice, the set of fixpoints of F is also a </a:t>
            </a:r>
            <a:r>
              <a:rPr lang="en-US" altLang="en-TW" sz="2800" b="1" i="1" dirty="0">
                <a:solidFill>
                  <a:srgbClr val="FF0000"/>
                </a:solidFill>
              </a:rPr>
              <a:t>complete</a:t>
            </a:r>
            <a:r>
              <a:rPr lang="en-US" altLang="en-TW" sz="2800" dirty="0"/>
              <a:t> lattice.</a:t>
            </a:r>
          </a:p>
          <a:p>
            <a:r>
              <a:rPr lang="en-US" altLang="en-TW" sz="2800" dirty="0"/>
              <a:t>Kleene theorem: If F: L → L is monotone, L is a complete lattice and F preserves all least upper bounds then </a:t>
            </a:r>
            <a:r>
              <a:rPr lang="en-US" altLang="en-TW" sz="2800" dirty="0" err="1"/>
              <a:t>lfp</a:t>
            </a:r>
            <a:r>
              <a:rPr lang="en-US" altLang="en-TW" sz="2800" dirty="0"/>
              <a:t> F is the limit of the sequence:</a:t>
            </a:r>
          </a:p>
        </p:txBody>
      </p:sp>
      <p:sp>
        <p:nvSpPr>
          <p:cNvPr id="16398" name="Text Box 14">
            <a:extLst>
              <a:ext uri="{FF2B5EF4-FFF2-40B4-BE49-F238E27FC236}">
                <a16:creationId xmlns:a16="http://schemas.microsoft.com/office/drawing/2014/main" id="{E6ADDACC-4D25-5B4E-9561-AFE3B52AE50A}"/>
              </a:ext>
            </a:extLst>
          </p:cNvPr>
          <p:cNvSpPr txBox="1">
            <a:spLocks noChangeArrowheads="1"/>
          </p:cNvSpPr>
          <p:nvPr/>
        </p:nvSpPr>
        <p:spPr bwMode="auto">
          <a:xfrm>
            <a:off x="4724400" y="4572001"/>
            <a:ext cx="3276600" cy="13849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377" eaLnBrk="0" fontAlgn="base" hangingPunct="0">
              <a:spcBef>
                <a:spcPct val="50000"/>
              </a:spcBef>
              <a:spcAft>
                <a:spcPct val="0"/>
              </a:spcAft>
            </a:pP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F</a:t>
            </a:r>
            <a:r>
              <a:rPr lang="en-US" altLang="en-TW" sz="3200" baseline="-250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0</a:t>
            </a: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     =  </a:t>
            </a:r>
            <a:r>
              <a:rPr lang="en-US" altLang="en-TW" sz="36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a:t>
            </a:r>
          </a:p>
          <a:p>
            <a:pPr defTabSz="914377" eaLnBrk="0" fontAlgn="base" hangingPunct="0">
              <a:spcBef>
                <a:spcPct val="50000"/>
              </a:spcBef>
              <a:spcAft>
                <a:spcPct val="0"/>
              </a:spcAft>
            </a:pP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F</a:t>
            </a:r>
            <a:r>
              <a:rPr lang="en-US" altLang="en-TW" sz="3200" baseline="-250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n+1</a:t>
            </a: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  =  F (F</a:t>
            </a:r>
            <a:r>
              <a:rPr lang="en-US" altLang="en-TW" sz="3200" baseline="-250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n</a:t>
            </a: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a:t>
            </a:r>
          </a:p>
        </p:txBody>
      </p:sp>
      <p:sp>
        <p:nvSpPr>
          <p:cNvPr id="16399" name="AutoShape 15">
            <a:extLst>
              <a:ext uri="{FF2B5EF4-FFF2-40B4-BE49-F238E27FC236}">
                <a16:creationId xmlns:a16="http://schemas.microsoft.com/office/drawing/2014/main" id="{FD5879C9-7FA2-2045-B572-BEC183C77EC6}"/>
              </a:ext>
            </a:extLst>
          </p:cNvPr>
          <p:cNvSpPr>
            <a:spLocks/>
          </p:cNvSpPr>
          <p:nvPr/>
        </p:nvSpPr>
        <p:spPr bwMode="auto">
          <a:xfrm>
            <a:off x="4343400" y="4648200"/>
            <a:ext cx="381000" cy="1447800"/>
          </a:xfrm>
          <a:prstGeom prst="leftBrace">
            <a:avLst>
              <a:gd name="adj1" fmla="val 31667"/>
              <a:gd name="adj2" fmla="val 50000"/>
            </a:avLst>
          </a:prstGeom>
          <a:noFill/>
          <a:ln w="1905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77" fontAlgn="base">
              <a:spcBef>
                <a:spcPct val="0"/>
              </a:spcBef>
              <a:spcAft>
                <a:spcPct val="0"/>
              </a:spcAft>
            </a:pPr>
            <a:endParaRPr lang="en-TW">
              <a:solidFill>
                <a:srgbClr val="000000"/>
              </a:solidFill>
              <a:latin typeface="Arial" panose="020B0604020202020204" pitchFamily="34" charset="0"/>
              <a:cs typeface="Arial"/>
              <a:sym typeface="Arial"/>
            </a:endParaRPr>
          </a:p>
        </p:txBody>
      </p:sp>
      <p:pic>
        <p:nvPicPr>
          <p:cNvPr id="6" name="Picture 5">
            <a:hlinkClick r:id="rId2"/>
            <a:extLst>
              <a:ext uri="{FF2B5EF4-FFF2-40B4-BE49-F238E27FC236}">
                <a16:creationId xmlns:a16="http://schemas.microsoft.com/office/drawing/2014/main" id="{C1A9B6F5-F581-FF4F-8F69-4A96A94D2D5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96720" y="4970615"/>
            <a:ext cx="1394880" cy="1422509"/>
          </a:xfrm>
          <a:prstGeom prst="rect">
            <a:avLst/>
          </a:prstGeom>
        </p:spPr>
      </p:pic>
    </p:spTree>
    <p:extLst>
      <p:ext uri="{BB962C8B-B14F-4D97-AF65-F5344CB8AC3E}">
        <p14:creationId xmlns:p14="http://schemas.microsoft.com/office/powerpoint/2010/main" val="3588670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37</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63668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77" y="329103"/>
            <a:ext cx="12171922"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Ouroboros connects the beginning with the end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0893669" y="6350563"/>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38</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813554" y="2845615"/>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5603145" y="5021287"/>
            <a:ext cx="5490980" cy="830997"/>
          </a:xfrm>
          <a:prstGeom prst="rect">
            <a:avLst/>
          </a:prstGeom>
          <a:noFill/>
        </p:spPr>
        <p:txBody>
          <a:bodyPr wrap="square" rtlCol="0">
            <a:spAutoFit/>
          </a:bodyPr>
          <a:lstStyle/>
          <a:p>
            <a:pPr algn="ctr" defTabSz="1219170">
              <a:buClr>
                <a:srgbClr val="000000"/>
              </a:buClr>
            </a:pPr>
            <a:r>
              <a:rPr lang="en-TW" sz="2400" b="1" i="1" kern="0" dirty="0">
                <a:solidFill>
                  <a:srgbClr val="000000"/>
                </a:solidFill>
                <a:latin typeface="Arial"/>
                <a:cs typeface="Arial"/>
                <a:sym typeface="Arial"/>
              </a:rPr>
              <a:t>Lambda calculus </a:t>
            </a:r>
            <a:r>
              <a:rPr lang="en-TW" sz="2400" kern="0" dirty="0">
                <a:solidFill>
                  <a:srgbClr val="000000"/>
                </a:solidFill>
                <a:latin typeface="Arial"/>
                <a:cs typeface="Arial"/>
                <a:sym typeface="Arial"/>
              </a:rPr>
              <a:t>as an </a:t>
            </a:r>
            <a:r>
              <a:rPr lang="en-TW" sz="2400" b="1" i="1" kern="0" dirty="0">
                <a:solidFill>
                  <a:srgbClr val="000000"/>
                </a:solidFill>
                <a:latin typeface="Arial"/>
                <a:cs typeface="Arial"/>
                <a:sym typeface="Arial"/>
              </a:rPr>
              <a:t>executable rewrite process </a:t>
            </a:r>
            <a:r>
              <a:rPr lang="en-TW" sz="2400" kern="0" dirty="0">
                <a:solidFill>
                  <a:srgbClr val="000000"/>
                </a:solidFill>
                <a:latin typeface="Arial"/>
                <a:cs typeface="Arial"/>
                <a:sym typeface="Arial"/>
              </a:rPr>
              <a:t>is a Lattice/Poset.</a:t>
            </a:r>
          </a:p>
        </p:txBody>
      </p:sp>
      <p:pic>
        <p:nvPicPr>
          <p:cNvPr id="1026" name="Picture 2">
            <a:hlinkClick r:id="rId2"/>
            <a:extLst>
              <a:ext uri="{FF2B5EF4-FFF2-40B4-BE49-F238E27FC236}">
                <a16:creationId xmlns:a16="http://schemas.microsoft.com/office/drawing/2014/main" id="{73D88DEE-0814-164E-B82C-D3845AA2D57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6432" y="1644837"/>
            <a:ext cx="3357603" cy="36933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841619" y="5359842"/>
            <a:ext cx="4089476" cy="1015663"/>
          </a:xfrm>
          <a:prstGeom prst="rect">
            <a:avLst/>
          </a:prstGeom>
          <a:noFill/>
        </p:spPr>
        <p:txBody>
          <a:bodyPr wrap="square" rtlCol="0">
            <a:spAutoFit/>
          </a:bodyPr>
          <a:lstStyle/>
          <a:p>
            <a:pPr defTabSz="1219170">
              <a:buClr>
                <a:srgbClr val="000000"/>
              </a:buClr>
            </a:pPr>
            <a:r>
              <a:rPr lang="en-US" sz="1200" kern="0" dirty="0">
                <a:solidFill>
                  <a:srgbClr val="000000"/>
                </a:solidFill>
                <a:latin typeface="Arial"/>
                <a:cs typeface="Arial"/>
                <a:sym typeface="Arial"/>
              </a:rPr>
              <a:t>Early alchemical ouroboros illustration with the words </a:t>
            </a:r>
            <a:r>
              <a:rPr lang="el-GR" sz="1200" kern="0" dirty="0" err="1">
                <a:solidFill>
                  <a:srgbClr val="000000"/>
                </a:solidFill>
                <a:latin typeface="Arial"/>
                <a:cs typeface="Arial"/>
                <a:sym typeface="Arial"/>
              </a:rPr>
              <a:t>ἓν</a:t>
            </a:r>
            <a:r>
              <a:rPr lang="el-GR" sz="1200" kern="0" dirty="0">
                <a:solidFill>
                  <a:srgbClr val="000000"/>
                </a:solidFill>
                <a:latin typeface="Arial"/>
                <a:cs typeface="Arial"/>
                <a:sym typeface="Arial"/>
              </a:rPr>
              <a:t> </a:t>
            </a:r>
            <a:r>
              <a:rPr lang="el-GR" sz="1200" kern="0" dirty="0" err="1">
                <a:solidFill>
                  <a:srgbClr val="000000"/>
                </a:solidFill>
                <a:latin typeface="Arial"/>
                <a:cs typeface="Arial"/>
                <a:sym typeface="Arial"/>
              </a:rPr>
              <a:t>τὸ</a:t>
            </a:r>
            <a:r>
              <a:rPr lang="el-GR" sz="1200" kern="0" dirty="0">
                <a:solidFill>
                  <a:srgbClr val="000000"/>
                </a:solidFill>
                <a:latin typeface="Arial"/>
                <a:cs typeface="Arial"/>
                <a:sym typeface="Arial"/>
              </a:rPr>
              <a:t> </a:t>
            </a:r>
            <a:r>
              <a:rPr lang="el-GR" sz="1200" kern="0" dirty="0" err="1">
                <a:solidFill>
                  <a:srgbClr val="000000"/>
                </a:solidFill>
                <a:latin typeface="Arial"/>
                <a:cs typeface="Arial"/>
                <a:sym typeface="Arial"/>
              </a:rPr>
              <a:t>πᾶν</a:t>
            </a:r>
            <a:r>
              <a:rPr lang="el-GR" sz="1200" kern="0" dirty="0">
                <a:solidFill>
                  <a:srgbClr val="000000"/>
                </a:solidFill>
                <a:latin typeface="Arial"/>
                <a:cs typeface="Arial"/>
                <a:sym typeface="Arial"/>
              </a:rPr>
              <a:t> ("</a:t>
            </a:r>
            <a:r>
              <a:rPr lang="en-US" sz="1200" kern="0" dirty="0">
                <a:solidFill>
                  <a:srgbClr val="000000"/>
                </a:solidFill>
                <a:latin typeface="Arial"/>
                <a:cs typeface="Arial"/>
                <a:sym typeface="Arial"/>
              </a:rPr>
              <a:t>The All is </a:t>
            </a:r>
            <a:r>
              <a:rPr lang="en-US" sz="1200" kern="0" dirty="0">
                <a:solidFill>
                  <a:srgbClr val="000000"/>
                </a:solidFill>
                <a:latin typeface="Arial"/>
                <a:cs typeface="Arial"/>
                <a:sym typeface="Arial"/>
                <a:hlinkClick r:id="rId4" tooltip="Henology"/>
              </a:rPr>
              <a:t>One</a:t>
            </a:r>
            <a:r>
              <a:rPr lang="en-US" sz="1200" kern="0" dirty="0">
                <a:solidFill>
                  <a:srgbClr val="000000"/>
                </a:solidFill>
                <a:latin typeface="Arial"/>
                <a:cs typeface="Arial"/>
                <a:sym typeface="Arial"/>
              </a:rPr>
              <a:t>") from the work of </a:t>
            </a:r>
            <a:r>
              <a:rPr lang="en-US" sz="1200" kern="0" dirty="0">
                <a:solidFill>
                  <a:srgbClr val="000000"/>
                </a:solidFill>
                <a:latin typeface="Arial"/>
                <a:cs typeface="Arial"/>
                <a:sym typeface="Arial"/>
                <a:hlinkClick r:id="rId5" tooltip="Cleopatra the Alchemist"/>
              </a:rPr>
              <a:t>Cleopatra the Alchemist</a:t>
            </a:r>
            <a:r>
              <a:rPr lang="en-US" sz="1200" kern="0" dirty="0">
                <a:solidFill>
                  <a:srgbClr val="000000"/>
                </a:solidFill>
                <a:latin typeface="Arial"/>
                <a:cs typeface="Arial"/>
                <a:sym typeface="Arial"/>
              </a:rPr>
              <a:t> in MS </a:t>
            </a:r>
            <a:r>
              <a:rPr lang="en-US" sz="1200" kern="0" dirty="0">
                <a:solidFill>
                  <a:srgbClr val="000000"/>
                </a:solidFill>
                <a:latin typeface="Arial"/>
                <a:cs typeface="Arial"/>
                <a:sym typeface="Arial"/>
                <a:hlinkClick r:id="rId6" tooltip="Biblioteca Marciana"/>
              </a:rPr>
              <a:t>Marciana</a:t>
            </a:r>
            <a:r>
              <a:rPr lang="en-US" sz="1200" kern="0" dirty="0">
                <a:solidFill>
                  <a:srgbClr val="000000"/>
                </a:solidFill>
                <a:latin typeface="Arial"/>
                <a:cs typeface="Arial"/>
                <a:sym typeface="Arial"/>
              </a:rPr>
              <a:t> gr. Z. 299. (10th Century)</a:t>
            </a:r>
          </a:p>
          <a:p>
            <a:pPr defTabSz="1219170">
              <a:buClr>
                <a:srgbClr val="000000"/>
              </a:buClr>
            </a:pPr>
            <a:endParaRPr lang="en-US" sz="1200" kern="0" dirty="0">
              <a:solidFill>
                <a:srgbClr val="000000"/>
              </a:solidFill>
              <a:latin typeface="Arial"/>
              <a:cs typeface="Arial"/>
              <a:sym typeface="Arial"/>
            </a:endParaRPr>
          </a:p>
          <a:p>
            <a:pPr defTabSz="1219170">
              <a:buClr>
                <a:srgbClr val="000000"/>
              </a:buClr>
            </a:pPr>
            <a:r>
              <a:rPr lang="en-US" sz="1200" kern="0" dirty="0">
                <a:solidFill>
                  <a:srgbClr val="000000"/>
                </a:solidFill>
                <a:latin typeface="Arial"/>
                <a:cs typeface="Arial"/>
                <a:sym typeface="Arial"/>
              </a:rPr>
              <a:t>Image and Text: Wikipedia</a:t>
            </a:r>
            <a:endParaRPr lang="en-TW" sz="1200" kern="0" dirty="0">
              <a:solidFill>
                <a:srgbClr val="000000"/>
              </a:solidFill>
              <a:latin typeface="Arial"/>
              <a:cs typeface="Arial"/>
              <a:sym typeface="Aria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599219" y="1749287"/>
            <a:ext cx="5532284"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Lambda Calculus are composed of Expressions,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TW" sz="1867" kern="0" dirty="0">
                <a:solidFill>
                  <a:srgbClr val="000000"/>
                </a:solidFill>
                <a:latin typeface="Arial"/>
                <a:cs typeface="Arial"/>
                <a:sym typeface="Arial"/>
              </a:rPr>
              <a:t>Expressions are composed of other expressions…</a:t>
            </a:r>
          </a:p>
        </p:txBody>
      </p:sp>
    </p:spTree>
    <p:extLst>
      <p:ext uri="{BB962C8B-B14F-4D97-AF65-F5344CB8AC3E}">
        <p14:creationId xmlns:p14="http://schemas.microsoft.com/office/powerpoint/2010/main" val="632797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0886" y="329103"/>
            <a:ext cx="5330305" cy="1241430"/>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Recursion/Iteration:</a:t>
            </a:r>
          </a:p>
          <a:p>
            <a:pPr algn="ctr" defTabSz="1219170">
              <a:buClr>
                <a:srgbClr val="000000"/>
              </a:buClr>
              <a:defRPr/>
            </a:pPr>
            <a:r>
              <a:rPr lang="en-US" sz="2667" kern="0" dirty="0">
                <a:solidFill>
                  <a:srgbClr val="000000"/>
                </a:solidFill>
                <a:latin typeface="Calibri"/>
                <a:cs typeface="Arial"/>
                <a:sym typeface="Arial"/>
              </a:rPr>
              <a:t> connects the beginning with the end</a:t>
            </a:r>
            <a:endParaRPr lang="en-US" sz="4800" kern="0" dirty="0">
              <a:solidFill>
                <a:srgbClr val="000000"/>
              </a:solidFill>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39</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813554" y="2845615"/>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5603145" y="5021287"/>
            <a:ext cx="5490980" cy="830997"/>
          </a:xfrm>
          <a:prstGeom prst="rect">
            <a:avLst/>
          </a:prstGeom>
          <a:noFill/>
        </p:spPr>
        <p:txBody>
          <a:bodyPr wrap="square" rtlCol="0">
            <a:spAutoFit/>
          </a:bodyPr>
          <a:lstStyle/>
          <a:p>
            <a:pPr algn="ctr" defTabSz="1219170">
              <a:buClr>
                <a:srgbClr val="000000"/>
              </a:buClr>
            </a:pPr>
            <a:r>
              <a:rPr lang="en-TW" sz="2400" b="1" i="1" kern="0" dirty="0">
                <a:solidFill>
                  <a:srgbClr val="000000"/>
                </a:solidFill>
                <a:latin typeface="Arial"/>
                <a:cs typeface="Arial"/>
                <a:sym typeface="Arial"/>
              </a:rPr>
              <a:t>Lambda calculus </a:t>
            </a:r>
            <a:r>
              <a:rPr lang="en-TW" sz="2400" kern="0" dirty="0">
                <a:solidFill>
                  <a:srgbClr val="000000"/>
                </a:solidFill>
                <a:latin typeface="Arial"/>
                <a:cs typeface="Arial"/>
                <a:sym typeface="Arial"/>
              </a:rPr>
              <a:t>as an </a:t>
            </a:r>
            <a:r>
              <a:rPr lang="en-TW" sz="2400" b="1" i="1" kern="0" dirty="0">
                <a:solidFill>
                  <a:srgbClr val="000000"/>
                </a:solidFill>
                <a:latin typeface="Arial"/>
                <a:cs typeface="Arial"/>
                <a:sym typeface="Arial"/>
              </a:rPr>
              <a:t>executable rewrite process </a:t>
            </a:r>
            <a:r>
              <a:rPr lang="en-TW" sz="2400" kern="0" dirty="0">
                <a:solidFill>
                  <a:srgbClr val="000000"/>
                </a:solidFill>
                <a:latin typeface="Arial"/>
                <a:cs typeface="Arial"/>
                <a:sym typeface="Arial"/>
              </a:rPr>
              <a:t>is a Lattice/Poset.</a:t>
            </a:r>
          </a:p>
        </p:txBody>
      </p:sp>
      <p:sp>
        <p:nvSpPr>
          <p:cNvPr id="8" name="TextBox 7">
            <a:extLst>
              <a:ext uri="{FF2B5EF4-FFF2-40B4-BE49-F238E27FC236}">
                <a16:creationId xmlns:a16="http://schemas.microsoft.com/office/drawing/2014/main" id="{D7C94F4E-BC82-6F4C-9753-F5D42CBF2575}"/>
              </a:ext>
            </a:extLst>
          </p:cNvPr>
          <p:cNvSpPr txBox="1"/>
          <p:nvPr/>
        </p:nvSpPr>
        <p:spPr>
          <a:xfrm>
            <a:off x="5599219" y="1749287"/>
            <a:ext cx="5532284"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Lambda Calculus are composed of Expressions,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TW" sz="1867" kern="0" dirty="0">
                <a:solidFill>
                  <a:srgbClr val="000000"/>
                </a:solidFill>
                <a:latin typeface="Arial"/>
                <a:cs typeface="Arial"/>
                <a:sym typeface="Arial"/>
              </a:rPr>
              <a:t>Expressions are composed of other expressions…</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307" y="1953383"/>
            <a:ext cx="3701144" cy="423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81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dirty="0"/>
              <a:t>Success Criteria</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dirty="0"/>
              <a:t>Running Time Analysis (Performance/Efficiency)</a:t>
            </a:r>
          </a:p>
          <a:p>
            <a:pPr>
              <a:spcBef>
                <a:spcPct val="130000"/>
              </a:spcBef>
              <a:buFont typeface="Wingdings" pitchFamily="2" charset="2"/>
              <a:buChar char="q"/>
            </a:pPr>
            <a:r>
              <a:rPr lang="en-US" altLang="en-CN" sz="1800" dirty="0"/>
              <a:t>Resource Allocation</a:t>
            </a:r>
          </a:p>
          <a:p>
            <a:pPr>
              <a:spcBef>
                <a:spcPct val="130000"/>
              </a:spcBef>
              <a:buFont typeface="Wingdings" pitchFamily="2" charset="2"/>
              <a:buChar char="q"/>
            </a:pPr>
            <a:r>
              <a:rPr lang="en-US" altLang="en-CN" sz="1800" dirty="0"/>
              <a:t>Input Handling</a:t>
            </a:r>
          </a:p>
          <a:p>
            <a:pPr>
              <a:spcBef>
                <a:spcPct val="130000"/>
              </a:spcBef>
              <a:buFont typeface="Wingdings" pitchFamily="2" charset="2"/>
              <a:buChar char="q"/>
            </a:pPr>
            <a:r>
              <a:rPr lang="en-US" altLang="en-CN" sz="1800" dirty="0"/>
              <a:t>Vector Graphics</a:t>
            </a:r>
          </a:p>
          <a:p>
            <a:pPr>
              <a:spcBef>
                <a:spcPct val="130000"/>
              </a:spcBef>
              <a:buFont typeface="Wingdings" pitchFamily="2" charset="2"/>
              <a:buChar char="q"/>
            </a:pPr>
            <a:r>
              <a:rPr lang="en-US" altLang="en-CN" sz="1800" dirty="0"/>
              <a:t>Textual Outputs</a:t>
            </a:r>
          </a:p>
          <a:p>
            <a:pPr>
              <a:spcBef>
                <a:spcPct val="130000"/>
              </a:spcBef>
              <a:buFont typeface="Wingdings" pitchFamily="2" charset="2"/>
              <a:buChar char="q"/>
            </a:pPr>
            <a:r>
              <a:rPr lang="en-US" altLang="en-CN" sz="1800" dirty="0"/>
              <a:t>Type Conversions</a:t>
            </a:r>
          </a:p>
          <a:p>
            <a:pPr>
              <a:spcBef>
                <a:spcPct val="130000"/>
              </a:spcBef>
              <a:buFont typeface="Wingdings" pitchFamily="2" charset="2"/>
              <a:buChar char="q"/>
            </a:pPr>
            <a:r>
              <a:rPr lang="en-US" altLang="en-CN" sz="1800" dirty="0"/>
              <a:t>String Processing</a:t>
            </a:r>
          </a:p>
          <a:p>
            <a:pPr>
              <a:spcBef>
                <a:spcPct val="130000"/>
              </a:spcBef>
              <a:buFont typeface="Wingdings" pitchFamily="2" charset="2"/>
              <a:buChar char="q"/>
            </a:pPr>
            <a:r>
              <a:rPr lang="en-US" altLang="en-CN" sz="1800" dirty="0"/>
              <a:t>.</a:t>
            </a:r>
          </a:p>
          <a:p>
            <a:pPr>
              <a:spcBef>
                <a:spcPct val="130000"/>
              </a:spcBef>
            </a:pPr>
            <a:endParaRPr lang="en-US" altLang="en-CN" sz="1800" dirty="0"/>
          </a:p>
        </p:txBody>
      </p:sp>
    </p:spTree>
    <p:extLst>
      <p:ext uri="{BB962C8B-B14F-4D97-AF65-F5344CB8AC3E}">
        <p14:creationId xmlns:p14="http://schemas.microsoft.com/office/powerpoint/2010/main" val="2665236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0886" y="329103"/>
            <a:ext cx="5330305" cy="1241430"/>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Recursion/Iteration:</a:t>
            </a:r>
          </a:p>
          <a:p>
            <a:pPr algn="ctr" defTabSz="1219170">
              <a:buClr>
                <a:srgbClr val="000000"/>
              </a:buClr>
              <a:defRPr/>
            </a:pPr>
            <a:r>
              <a:rPr lang="en-US" sz="2667" kern="0" dirty="0">
                <a:solidFill>
                  <a:srgbClr val="000000"/>
                </a:solidFill>
                <a:latin typeface="Calibri"/>
                <a:cs typeface="Arial"/>
                <a:sym typeface="Arial"/>
              </a:rPr>
              <a:t> connects the beginning with the end</a:t>
            </a:r>
            <a:endParaRPr lang="en-US" sz="4800" kern="0" dirty="0">
              <a:solidFill>
                <a:srgbClr val="000000"/>
              </a:solidFill>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40</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307" y="1953383"/>
            <a:ext cx="3701144" cy="42389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spTree>
    <p:extLst>
      <p:ext uri="{BB962C8B-B14F-4D97-AF65-F5344CB8AC3E}">
        <p14:creationId xmlns:p14="http://schemas.microsoft.com/office/powerpoint/2010/main" val="1695434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41</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8156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42</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67515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4185920" y="1951978"/>
            <a:ext cx="3769360" cy="378842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4876800" y="2675494"/>
            <a:ext cx="2387600" cy="234008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 name="TextBox 1"/>
          <p:cNvSpPr txBox="1"/>
          <p:nvPr/>
        </p:nvSpPr>
        <p:spPr>
          <a:xfrm>
            <a:off x="2388259" y="215767"/>
            <a:ext cx="7415492"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92560" y="6386571"/>
            <a:ext cx="59944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43</a:t>
            </a:fld>
            <a:endParaRPr lang="zh-CN" altLang="en-US" sz="1733" dirty="0">
              <a:solidFill>
                <a:srgbClr val="000000"/>
              </a:solidFill>
              <a:latin typeface="Calibri"/>
              <a:ea typeface="宋体" panose="02010600030101010101" pitchFamily="2" charset="-122"/>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239727" y="4044373"/>
            <a:ext cx="1506310" cy="292388"/>
          </a:xfrm>
          <a:prstGeom prst="rect">
            <a:avLst/>
          </a:prstGeom>
          <a:noFill/>
        </p:spPr>
        <p:txBody>
          <a:bodyPr wrap="none" rtlCol="0">
            <a:spAutoFit/>
          </a:bodyPr>
          <a:lstStyle/>
          <a:p>
            <a:pPr defTabSz="914354" eaLnBrk="0" fontAlgn="base" hangingPunct="0">
              <a:spcBef>
                <a:spcPct val="0"/>
              </a:spcBef>
              <a:spcAft>
                <a:spcPct val="0"/>
              </a:spcAft>
              <a:defRPr/>
            </a:pPr>
            <a:r>
              <a:rPr lang="en-US" altLang="zh-Hans" sz="1300" dirty="0">
                <a:solidFill>
                  <a:prstClr val="white"/>
                </a:solidFill>
                <a:latin typeface="Calibri"/>
                <a:ea typeface="宋体" panose="02010600030101010101" pitchFamily="2" charset="-122"/>
                <a:cs typeface="Arial"/>
                <a:sym typeface="Arial"/>
              </a:rPr>
              <a:t>Chinese Translation</a:t>
            </a:r>
            <a:endParaRPr lang="en-US" sz="1300" dirty="0">
              <a:solidFill>
                <a:prstClr val="white"/>
              </a:solidFill>
              <a:latin typeface="Calibri"/>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410727" y="1512005"/>
            <a:ext cx="3295519" cy="954300"/>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The Allegory of a Smart City</a:t>
            </a:r>
            <a:r>
              <a:rPr lang="zh-CN" altLang="en-US" sz="1867" kern="0" dirty="0">
                <a:solidFill>
                  <a:srgbClr val="000000"/>
                </a:solidFill>
                <a:latin typeface="Arial"/>
                <a:cs typeface="Arial"/>
                <a:sym typeface="Arial"/>
              </a:rPr>
              <a:t> </a:t>
            </a:r>
            <a:r>
              <a:rPr lang="en-US" altLang="zh-CN" sz="1867" kern="0" dirty="0">
                <a:solidFill>
                  <a:srgbClr val="000000"/>
                </a:solidFill>
                <a:latin typeface="Arial"/>
                <a:cs typeface="Arial"/>
                <a:sym typeface="Arial"/>
              </a:rPr>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919859" y="1262633"/>
            <a:ext cx="1140056" cy="379656"/>
          </a:xfrm>
          <a:prstGeom prst="rect">
            <a:avLst/>
          </a:prstGeom>
          <a:noFill/>
        </p:spPr>
        <p:txBody>
          <a:bodyPr wrap="none" rtlCol="0">
            <a:spAutoFit/>
          </a:bodyPr>
          <a:lstStyle/>
          <a:p>
            <a:pPr defTabSz="1219170">
              <a:buClr>
                <a:srgbClr val="000000"/>
              </a:buClr>
            </a:pPr>
            <a:r>
              <a:rPr lang="zh-CN" altLang="en-US" sz="1867" kern="0" dirty="0">
                <a:solidFill>
                  <a:srgbClr val="000000"/>
                </a:solidFill>
                <a:latin typeface="Arial"/>
                <a:cs typeface="Arial"/>
                <a:sym typeface="Arial"/>
              </a:rPr>
              <a:t>（</a:t>
            </a:r>
            <a:r>
              <a:rPr lang="en-TW" sz="1867" kern="0" dirty="0">
                <a:solidFill>
                  <a:srgbClr val="000000"/>
                </a:solidFill>
                <a:latin typeface="Arial"/>
                <a:cs typeface="Arial"/>
                <a:sym typeface="Arial"/>
              </a:rPr>
              <a:t>寓言</a:t>
            </a:r>
            <a:r>
              <a:rPr lang="zh-CN" altLang="en-US" sz="1867" kern="0" dirty="0">
                <a:solidFill>
                  <a:srgbClr val="000000"/>
                </a:solidFill>
                <a:latin typeface="Arial"/>
                <a:cs typeface="Arial"/>
                <a:sym typeface="Arial"/>
              </a:rPr>
              <a:t>）</a:t>
            </a:r>
            <a:endParaRPr lang="en-TW" sz="1867"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227A3053-F083-C541-A584-AF3BDED2D254}"/>
              </a:ext>
            </a:extLst>
          </p:cNvPr>
          <p:cNvSpPr txBox="1"/>
          <p:nvPr/>
        </p:nvSpPr>
        <p:spPr>
          <a:xfrm>
            <a:off x="410726" y="2746264"/>
            <a:ext cx="3295519" cy="1528945"/>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Circles: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p:txBody>
      </p:sp>
      <p:sp>
        <p:nvSpPr>
          <p:cNvPr id="17" name="Oval 16">
            <a:extLst>
              <a:ext uri="{FF2B5EF4-FFF2-40B4-BE49-F238E27FC236}">
                <a16:creationId xmlns:a16="http://schemas.microsoft.com/office/drawing/2014/main" id="{CA44404F-E894-044D-9140-0FE54EE24738}"/>
              </a:ext>
            </a:extLst>
          </p:cNvPr>
          <p:cNvSpPr/>
          <p:nvPr/>
        </p:nvSpPr>
        <p:spPr>
          <a:xfrm>
            <a:off x="5357659" y="3141037"/>
            <a:ext cx="1422400" cy="139835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5835336" y="3608308"/>
            <a:ext cx="467049" cy="490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5805805" y="3676070"/>
            <a:ext cx="526106" cy="297646"/>
          </a:xfrm>
          <a:prstGeom prst="rect">
            <a:avLst/>
          </a:prstGeom>
          <a:noFill/>
        </p:spPr>
        <p:txBody>
          <a:bodyPr wrap="none" rtlCol="0">
            <a:spAutoFit/>
          </a:bodyPr>
          <a:lstStyle/>
          <a:p>
            <a:pPr algn="ctr" defTabSz="1219170">
              <a:buClr>
                <a:srgbClr val="000000"/>
              </a:buClr>
            </a:pPr>
            <a:r>
              <a:rPr lang="en-TW" sz="667" kern="0" dirty="0">
                <a:solidFill>
                  <a:srgbClr val="000000"/>
                </a:solidFill>
                <a:latin typeface="Arial"/>
                <a:cs typeface="Arial"/>
                <a:sym typeface="Arial"/>
              </a:rPr>
              <a:t>Master </a:t>
            </a:r>
          </a:p>
          <a:p>
            <a:pPr algn="ctr" defTabSz="1219170">
              <a:buClr>
                <a:srgbClr val="000000"/>
              </a:buClr>
            </a:pPr>
            <a:r>
              <a:rPr lang="en-TW" sz="667" kern="0" dirty="0">
                <a:solidFill>
                  <a:srgbClr val="000000"/>
                </a:solidFill>
                <a:latin typeface="Arial"/>
                <a:cs typeface="Arial"/>
                <a:sym typeface="Arial"/>
              </a:rPr>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8795714" y="2675494"/>
            <a:ext cx="3295519" cy="2390911"/>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Practical Concerns: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0" lvl="2" defTabSz="1219170">
              <a:buClr>
                <a:srgbClr val="000000"/>
              </a:buClr>
            </a:pPr>
            <a:r>
              <a:rPr lang="en-US" altLang="zh-CN" sz="1867" kern="0" dirty="0">
                <a:solidFill>
                  <a:srgbClr val="FFC000"/>
                </a:solidFill>
                <a:latin typeface="Arial"/>
                <a:cs typeface="Arial"/>
                <a:sym typeface="Arial"/>
              </a:rPr>
              <a:t>	Scalability</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0" lvl="1" defTabSz="1219170">
              <a:buClr>
                <a:srgbClr val="000000"/>
              </a:buClr>
            </a:pPr>
            <a:r>
              <a:rPr lang="en-US" altLang="zh-CN" sz="1867" kern="0" dirty="0">
                <a:solidFill>
                  <a:srgbClr val="0070C0"/>
                </a:solidFill>
                <a:latin typeface="Arial"/>
                <a:cs typeface="Arial"/>
                <a:sym typeface="Arial"/>
              </a:rPr>
              <a:t>	Correctness</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a:p>
            <a:pPr marL="0" lvl="2" defTabSz="1219170">
              <a:buClr>
                <a:srgbClr val="000000"/>
              </a:buClr>
            </a:pPr>
            <a:r>
              <a:rPr lang="en-US" altLang="zh-CN" sz="1867" kern="0" dirty="0">
                <a:solidFill>
                  <a:srgbClr val="92D050"/>
                </a:solidFill>
                <a:latin typeface="Arial"/>
                <a:cs typeface="Arial"/>
                <a:sym typeface="Aria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0383" y="5495058"/>
            <a:ext cx="578803" cy="709580"/>
          </a:xfrm>
          <a:prstGeom prst="rect">
            <a:avLst/>
          </a:prstGeom>
        </p:spPr>
      </p:pic>
      <p:pic>
        <p:nvPicPr>
          <p:cNvPr id="25" name="Picture 24">
            <a:hlinkClick r:id="rId5"/>
            <a:extLst>
              <a:ext uri="{FF2B5EF4-FFF2-40B4-BE49-F238E27FC236}">
                <a16:creationId xmlns:a16="http://schemas.microsoft.com/office/drawing/2014/main" id="{E3D24358-F20A-3943-B6A6-A7B487FB0B0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837947" y="1296232"/>
            <a:ext cx="538213" cy="705289"/>
          </a:xfrm>
          <a:prstGeom prst="rect">
            <a:avLst/>
          </a:prstGeom>
        </p:spPr>
      </p:pic>
      <p:pic>
        <p:nvPicPr>
          <p:cNvPr id="26" name="Picture 25">
            <a:hlinkClick r:id="rId7"/>
            <a:extLst>
              <a:ext uri="{FF2B5EF4-FFF2-40B4-BE49-F238E27FC236}">
                <a16:creationId xmlns:a16="http://schemas.microsoft.com/office/drawing/2014/main" id="{47ED9A81-6A22-354F-A377-692449636FC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91312" y="1886547"/>
            <a:ext cx="538213" cy="610344"/>
          </a:xfrm>
          <a:prstGeom prst="rect">
            <a:avLst/>
          </a:prstGeom>
        </p:spPr>
      </p:pic>
      <p:pic>
        <p:nvPicPr>
          <p:cNvPr id="27" name="Picture 26">
            <a:hlinkClick r:id="rId9"/>
            <a:extLst>
              <a:ext uri="{FF2B5EF4-FFF2-40B4-BE49-F238E27FC236}">
                <a16:creationId xmlns:a16="http://schemas.microsoft.com/office/drawing/2014/main" id="{C32F7D90-1116-C642-B0FC-24021CA192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81519" y="5310479"/>
            <a:ext cx="538213" cy="713312"/>
          </a:xfrm>
          <a:prstGeom prst="rect">
            <a:avLst/>
          </a:prstGeom>
        </p:spPr>
      </p:pic>
      <p:pic>
        <p:nvPicPr>
          <p:cNvPr id="28" name="Picture 1" descr="George Lakoff.jpg">
            <a:hlinkClick r:id="rId11"/>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3637498" y="1662092"/>
            <a:ext cx="538213" cy="80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398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 name="TextBox 1"/>
          <p:cNvSpPr txBox="1"/>
          <p:nvPr/>
        </p:nvSpPr>
        <p:spPr>
          <a:xfrm>
            <a:off x="3121122" y="267437"/>
            <a:ext cx="5949769"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85244" y="6400539"/>
            <a:ext cx="35052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44</a:t>
            </a:fld>
            <a:endParaRPr lang="zh-CN" altLang="en-US" sz="1733" dirty="0">
              <a:solidFill>
                <a:srgbClr val="000000"/>
              </a:solidFill>
              <a:latin typeface="Calibri"/>
              <a:ea typeface="宋体" panose="02010600030101010101" pitchFamily="2" charset="-122"/>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233" y="5021133"/>
            <a:ext cx="864609" cy="1335219"/>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58725" y="2001520"/>
            <a:ext cx="1141984" cy="1427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6238" y="5107419"/>
            <a:ext cx="864609" cy="1342563"/>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0813" y="5039920"/>
            <a:ext cx="1012667" cy="1241472"/>
          </a:xfrm>
          <a:prstGeom prst="rect">
            <a:avLst/>
          </a:prstGeom>
        </p:spPr>
      </p:pic>
      <p:pic>
        <p:nvPicPr>
          <p:cNvPr id="25" name="Picture 24">
            <a:hlinkClick r:id="rId9"/>
            <a:extLst>
              <a:ext uri="{FF2B5EF4-FFF2-40B4-BE49-F238E27FC236}">
                <a16:creationId xmlns:a16="http://schemas.microsoft.com/office/drawing/2014/main" id="{6509DBC1-62AC-304C-9EC3-4C6661D1CB2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837947" y="1296232"/>
            <a:ext cx="538213" cy="705289"/>
          </a:xfrm>
          <a:prstGeom prst="rect">
            <a:avLst/>
          </a:prstGeom>
        </p:spPr>
      </p:pic>
      <p:pic>
        <p:nvPicPr>
          <p:cNvPr id="26" name="Picture 25">
            <a:hlinkClick r:id="rId11"/>
            <a:extLst>
              <a:ext uri="{FF2B5EF4-FFF2-40B4-BE49-F238E27FC236}">
                <a16:creationId xmlns:a16="http://schemas.microsoft.com/office/drawing/2014/main" id="{BE9DD8E8-AB00-5841-9829-9D8AE9ACCDA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456665" y="1943727"/>
            <a:ext cx="1128580" cy="1279829"/>
          </a:xfrm>
          <a:prstGeom prst="rect">
            <a:avLst/>
          </a:prstGeom>
        </p:spPr>
      </p:pic>
      <p:pic>
        <p:nvPicPr>
          <p:cNvPr id="27" name="Picture 26">
            <a:hlinkClick r:id="rId13"/>
            <a:extLst>
              <a:ext uri="{FF2B5EF4-FFF2-40B4-BE49-F238E27FC236}">
                <a16:creationId xmlns:a16="http://schemas.microsoft.com/office/drawing/2014/main" id="{B7191D6D-1E8A-5F4C-9D54-46FB2F816C7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18009" y="5107418"/>
            <a:ext cx="1012999" cy="1342561"/>
          </a:xfrm>
          <a:prstGeom prst="rect">
            <a:avLst/>
          </a:prstGeom>
        </p:spPr>
      </p:pic>
      <p:pic>
        <p:nvPicPr>
          <p:cNvPr id="28" name="Picture 1" descr="George Lakoff.jpg">
            <a:hlinkClick r:id="rId15"/>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530289" y="2012453"/>
            <a:ext cx="811892" cy="12112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C59F71A-6CAC-044D-9520-D3F7976F225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910936" y="1280736"/>
            <a:ext cx="505445" cy="720784"/>
          </a:xfrm>
          <a:prstGeom prst="rect">
            <a:avLst/>
          </a:prstGeom>
        </p:spPr>
      </p:pic>
      <p:pic>
        <p:nvPicPr>
          <p:cNvPr id="31" name="Picture 30">
            <a:hlinkClick r:id="rId18"/>
            <a:extLst>
              <a:ext uri="{FF2B5EF4-FFF2-40B4-BE49-F238E27FC236}">
                <a16:creationId xmlns:a16="http://schemas.microsoft.com/office/drawing/2014/main" id="{1D4FE88E-F58D-3045-91A3-40CF3323D5A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522163" y="1739680"/>
            <a:ext cx="1773504" cy="1595120"/>
          </a:xfrm>
          <a:prstGeom prst="rect">
            <a:avLst/>
          </a:prstGeom>
        </p:spPr>
      </p:pic>
    </p:spTree>
    <p:extLst>
      <p:ext uri="{BB962C8B-B14F-4D97-AF65-F5344CB8AC3E}">
        <p14:creationId xmlns:p14="http://schemas.microsoft.com/office/powerpoint/2010/main" val="3901622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508003" y="1665868"/>
          <a:ext cx="1790661" cy="4527163"/>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latin typeface="Hei" charset="-122"/>
                          <a:ea typeface="Hei" charset="-122"/>
                          <a:cs typeface="Hei" charset="-122"/>
                        </a:rPr>
                        <a:t>Causal</a:t>
                      </a:r>
                      <a:r>
                        <a:rPr lang="en-US" sz="1500" baseline="0" dirty="0">
                          <a:latin typeface="Hei" charset="-122"/>
                          <a:ea typeface="Hei" charset="-122"/>
                          <a:cs typeface="Hei" charset="-122"/>
                        </a:rPr>
                        <a:t> Probability</a:t>
                      </a:r>
                      <a:endParaRPr lang="en-US" sz="15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2"/>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10683" y="5188449"/>
            <a:ext cx="659279" cy="437131"/>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096809" y="5667851"/>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90522" y="3853884"/>
            <a:ext cx="929293"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S. Wolfram</a:t>
            </a:r>
            <a:endParaRPr lang="en-US" sz="1300" dirty="0">
              <a:solidFill>
                <a:prstClr val="black"/>
              </a:solidFill>
              <a:latin typeface="Calibri"/>
              <a:cs typeface="Arial"/>
              <a:sym typeface="Arial"/>
            </a:endParaRPr>
          </a:p>
        </p:txBody>
      </p:sp>
      <p:sp>
        <p:nvSpPr>
          <p:cNvPr id="57" name="TextBox 56"/>
          <p:cNvSpPr txBox="1"/>
          <p:nvPr/>
        </p:nvSpPr>
        <p:spPr>
          <a:xfrm>
            <a:off x="1178918" y="4771797"/>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640348" y="3761484"/>
            <a:ext cx="387633" cy="507965"/>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181511" y="3309863"/>
            <a:ext cx="791944" cy="1187916"/>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3"/>
            <a:extLst>
              <a:ext uri="{FF2B5EF4-FFF2-40B4-BE49-F238E27FC236}">
                <a16:creationId xmlns:a16="http://schemas.microsoft.com/office/drawing/2014/main" id="{74C60FA4-4D7F-454C-9D30-0CD12EAD078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852450" y="5281685"/>
            <a:ext cx="670213" cy="250660"/>
          </a:xfrm>
          <a:prstGeom prst="rect">
            <a:avLst/>
          </a:prstGeom>
        </p:spPr>
      </p:pic>
      <p:pic>
        <p:nvPicPr>
          <p:cNvPr id="12" name="Picture 11">
            <a:hlinkClick r:id="rId25"/>
            <a:extLst>
              <a:ext uri="{FF2B5EF4-FFF2-40B4-BE49-F238E27FC236}">
                <a16:creationId xmlns:a16="http://schemas.microsoft.com/office/drawing/2014/main" id="{3DC277BB-65B4-744C-A692-43D6D8740739}"/>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332613" y="5194967"/>
            <a:ext cx="464292" cy="464292"/>
          </a:xfrm>
          <a:prstGeom prst="rect">
            <a:avLst/>
          </a:prstGeom>
        </p:spPr>
      </p:pic>
      <p:pic>
        <p:nvPicPr>
          <p:cNvPr id="13" name="Picture 12">
            <a:hlinkClick r:id="rId27"/>
            <a:extLst>
              <a:ext uri="{FF2B5EF4-FFF2-40B4-BE49-F238E27FC236}">
                <a16:creationId xmlns:a16="http://schemas.microsoft.com/office/drawing/2014/main" id="{933A3D0E-3305-1441-BE9A-8B3CFED88613}"/>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9"/>
            <a:extLst>
              <a:ext uri="{FF2B5EF4-FFF2-40B4-BE49-F238E27FC236}">
                <a16:creationId xmlns:a16="http://schemas.microsoft.com/office/drawing/2014/main" id="{CD5524FE-B6E2-7241-80F0-BFDC10893A29}"/>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31"/>
            <a:extLst>
              <a:ext uri="{FF2B5EF4-FFF2-40B4-BE49-F238E27FC236}">
                <a16:creationId xmlns:a16="http://schemas.microsoft.com/office/drawing/2014/main" id="{9AD5FB2D-FD71-7347-ABB4-A1037828A0EF}"/>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3"/>
            <a:extLst>
              <a:ext uri="{FF2B5EF4-FFF2-40B4-BE49-F238E27FC236}">
                <a16:creationId xmlns:a16="http://schemas.microsoft.com/office/drawing/2014/main" id="{DDBC57A8-E15D-7D49-8E3B-A7169F36DE2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5"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7"/>
            <a:extLst>
              <a:ext uri="{FF2B5EF4-FFF2-40B4-BE49-F238E27FC236}">
                <a16:creationId xmlns:a16="http://schemas.microsoft.com/office/drawing/2014/main" id="{259D57F0-3DFA-5648-99C2-18B2E815E275}"/>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45</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40"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08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0779" y="1285098"/>
            <a:ext cx="8630444" cy="5572903"/>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11223" y="1167833"/>
            <a:ext cx="1398288" cy="1980635"/>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10202906" y="3429001"/>
            <a:ext cx="1814920" cy="1169551"/>
          </a:xfrm>
          <a:prstGeom prst="rect">
            <a:avLst/>
          </a:prstGeom>
          <a:noFill/>
        </p:spPr>
        <p:txBody>
          <a:bodyPr wrap="none" rtlCol="0">
            <a:spAutoFit/>
          </a:bodyPr>
          <a:lstStyle/>
          <a:p>
            <a:pPr algn="ctr" defTabSz="1219170">
              <a:buClr>
                <a:srgbClr val="000000"/>
              </a:buClr>
            </a:pPr>
            <a:r>
              <a:rPr lang="en-CN" sz="1400" kern="0" dirty="0">
                <a:solidFill>
                  <a:srgbClr val="000000"/>
                </a:solidFill>
                <a:latin typeface="Arial"/>
                <a:cs typeface="Arial"/>
                <a:sym typeface="Arial"/>
              </a:rPr>
              <a:t>The International</a:t>
            </a:r>
          </a:p>
          <a:p>
            <a:pPr algn="ctr" defTabSz="1219170">
              <a:buClr>
                <a:srgbClr val="000000"/>
              </a:buClr>
            </a:pPr>
            <a:r>
              <a:rPr lang="en-CN" sz="1400" kern="0" dirty="0">
                <a:solidFill>
                  <a:srgbClr val="000000"/>
                </a:solidFill>
                <a:latin typeface="Arial"/>
                <a:cs typeface="Arial"/>
                <a:sym typeface="Arial"/>
              </a:rPr>
              <a:t>Integrated Reporting</a:t>
            </a:r>
          </a:p>
          <a:p>
            <a:pPr algn="ctr" defTabSz="1219170">
              <a:buClr>
                <a:srgbClr val="000000"/>
              </a:buClr>
            </a:pPr>
            <a:r>
              <a:rPr lang="en-CN" sz="1400" kern="0" dirty="0">
                <a:solidFill>
                  <a:srgbClr val="000000"/>
                </a:solidFill>
                <a:latin typeface="Arial"/>
                <a:cs typeface="Arial"/>
                <a:sym typeface="Arial"/>
              </a:rPr>
              <a:t>Framework</a:t>
            </a:r>
          </a:p>
          <a:p>
            <a:pPr algn="ctr" defTabSz="1219170">
              <a:buClr>
                <a:srgbClr val="000000"/>
              </a:buClr>
            </a:pPr>
            <a:endParaRPr lang="en-CN" sz="1400" kern="0" dirty="0">
              <a:solidFill>
                <a:srgbClr val="000000"/>
              </a:solidFill>
              <a:latin typeface="Arial"/>
              <a:cs typeface="Arial"/>
              <a:sym typeface="Arial"/>
            </a:endParaRPr>
          </a:p>
          <a:p>
            <a:pPr algn="ctr" defTabSz="1219170">
              <a:buClr>
                <a:srgbClr val="000000"/>
              </a:buClr>
            </a:pPr>
            <a:r>
              <a:rPr lang="en-CN" sz="1400" kern="0" dirty="0">
                <a:solidFill>
                  <a:srgbClr val="000000"/>
                </a:solidFill>
                <a:latin typeface="Arial"/>
                <a:cs typeface="Arial"/>
                <a:sym typeface="Arial"/>
              </a:rPr>
              <a:t>Dec. 2013</a:t>
            </a:r>
          </a:p>
        </p:txBody>
      </p:sp>
    </p:spTree>
    <p:extLst>
      <p:ext uri="{BB962C8B-B14F-4D97-AF65-F5344CB8AC3E}">
        <p14:creationId xmlns:p14="http://schemas.microsoft.com/office/powerpoint/2010/main" val="149157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262165"/>
            <a:ext cx="11360800" cy="7636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47</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825125" y="1626729"/>
            <a:ext cx="6541751" cy="4706471"/>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3992698" y="6333199"/>
            <a:ext cx="4206601"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2"/>
              </a:rPr>
              <a:t>https://</a:t>
            </a:r>
            <a:r>
              <a:rPr lang="en-US" sz="1867" kern="0" dirty="0" err="1">
                <a:solidFill>
                  <a:srgbClr val="000000"/>
                </a:solidFill>
                <a:latin typeface="Arial"/>
                <a:cs typeface="Arial"/>
                <a:sym typeface="Arial"/>
                <a:hlinkClick r:id="rId2"/>
              </a:rPr>
              <a:t>youtu.be</a:t>
            </a:r>
            <a:r>
              <a:rPr lang="en-US" sz="1867" kern="0" dirty="0">
                <a:solidFill>
                  <a:srgbClr val="000000"/>
                </a:solidFill>
                <a:latin typeface="Arial"/>
                <a:cs typeface="Arial"/>
                <a:sym typeface="Arial"/>
                <a:hlinkClick r:id="rId2"/>
              </a:rPr>
              <a:t>/iJ7V1KXJpsE?t=1116</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991408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52396"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52396"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48</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5695924" y="3025622"/>
            <a:ext cx="2263353" cy="3514524"/>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8429011" y="3025621"/>
            <a:ext cx="2623605" cy="3514524"/>
          </a:xfrm>
          <a:prstGeom prst="rect">
            <a:avLst/>
          </a:prstGeom>
        </p:spPr>
      </p:pic>
    </p:spTree>
    <p:extLst>
      <p:ext uri="{BB962C8B-B14F-4D97-AF65-F5344CB8AC3E}">
        <p14:creationId xmlns:p14="http://schemas.microsoft.com/office/powerpoint/2010/main" val="3231988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49</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88866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5AE7BD3-00E9-3243-9861-E4311C18E6A7}"/>
              </a:ext>
            </a:extLst>
          </p:cNvPr>
          <p:cNvSpPr>
            <a:spLocks noGrp="1" noChangeArrowheads="1"/>
          </p:cNvSpPr>
          <p:nvPr>
            <p:ph type="title"/>
          </p:nvPr>
        </p:nvSpPr>
        <p:spPr/>
        <p:txBody>
          <a:bodyPr/>
          <a:lstStyle/>
          <a:p>
            <a:r>
              <a:rPr lang="en-US" altLang="en-CN"/>
              <a:t>Jack OS recap</a:t>
            </a:r>
          </a:p>
        </p:txBody>
      </p:sp>
      <p:grpSp>
        <p:nvGrpSpPr>
          <p:cNvPr id="820227" name="Group 3">
            <a:extLst>
              <a:ext uri="{FF2B5EF4-FFF2-40B4-BE49-F238E27FC236}">
                <a16:creationId xmlns:a16="http://schemas.microsoft.com/office/drawing/2014/main" id="{73AE34E1-64F2-CC43-B744-61B4A8C01AFB}"/>
              </a:ext>
            </a:extLst>
          </p:cNvPr>
          <p:cNvGrpSpPr>
            <a:grpSpLocks/>
          </p:cNvGrpSpPr>
          <p:nvPr/>
        </p:nvGrpSpPr>
        <p:grpSpPr bwMode="auto">
          <a:xfrm>
            <a:off x="2041526" y="796925"/>
            <a:ext cx="7439025" cy="4178300"/>
            <a:chOff x="326" y="502"/>
            <a:chExt cx="4686" cy="2632"/>
          </a:xfrm>
        </p:grpSpPr>
        <p:sp>
          <p:nvSpPr>
            <p:cNvPr id="40968" name="Text Box 4">
              <a:extLst>
                <a:ext uri="{FF2B5EF4-FFF2-40B4-BE49-F238E27FC236}">
                  <a16:creationId xmlns:a16="http://schemas.microsoft.com/office/drawing/2014/main" id="{49A2E73C-B20C-5C40-9917-E8BD95BC3B7C}"/>
                </a:ext>
              </a:extLst>
            </p:cNvPr>
            <p:cNvSpPr txBox="1">
              <a:spLocks noChangeArrowheads="1"/>
            </p:cNvSpPr>
            <p:nvPr/>
          </p:nvSpPr>
          <p:spPr bwMode="auto">
            <a:xfrm>
              <a:off x="326" y="502"/>
              <a:ext cx="2290" cy="9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Math</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abs</a:t>
              </a:r>
              <a:r>
                <a:rPr lang="en-US" altLang="en-CN" sz="12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69" name="Text Box 5">
              <a:extLst>
                <a:ext uri="{FF2B5EF4-FFF2-40B4-BE49-F238E27FC236}">
                  <a16:creationId xmlns:a16="http://schemas.microsoft.com/office/drawing/2014/main" id="{B1597648-2108-F84B-BAF5-02E6DE1F47CD}"/>
                </a:ext>
              </a:extLst>
            </p:cNvPr>
            <p:cNvSpPr txBox="1">
              <a:spLocks noChangeArrowheads="1"/>
            </p:cNvSpPr>
            <p:nvPr/>
          </p:nvSpPr>
          <p:spPr bwMode="auto">
            <a:xfrm>
              <a:off x="566" y="709"/>
              <a:ext cx="2366" cy="14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String</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0" name="Text Box 6">
              <a:extLst>
                <a:ext uri="{FF2B5EF4-FFF2-40B4-BE49-F238E27FC236}">
                  <a16:creationId xmlns:a16="http://schemas.microsoft.com/office/drawing/2014/main" id="{71DC89EE-5D13-9E4F-833C-B300183E55E9}"/>
                </a:ext>
              </a:extLst>
            </p:cNvPr>
            <p:cNvSpPr txBox="1">
              <a:spLocks noChangeArrowheads="1"/>
            </p:cNvSpPr>
            <p:nvPr/>
          </p:nvSpPr>
          <p:spPr bwMode="auto">
            <a:xfrm>
              <a:off x="806" y="936"/>
              <a:ext cx="2443" cy="131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Array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200" b="1">
                  <a:solidFill>
                    <a:srgbClr val="990000"/>
                  </a:solidFill>
                  <a:latin typeface="Courier New" panose="02070309020205020404" pitchFamily="49" charset="0"/>
                  <a:cs typeface="Courier New" panose="02070309020205020404" pitchFamily="49" charset="0"/>
                </a:rPr>
                <a:t>new</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2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200" b="1">
                  <a:solidFill>
                    <a:srgbClr val="990000"/>
                  </a:solidFill>
                  <a:latin typeface="Courier New" panose="02070309020205020404" pitchFamily="49" charset="0"/>
                  <a:cs typeface="Courier New" panose="02070309020205020404" pitchFamily="49" charset="0"/>
                </a:rPr>
                <a:t>dispose</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sp>
          <p:nvSpPr>
            <p:cNvPr id="40971" name="Text Box 7">
              <a:extLst>
                <a:ext uri="{FF2B5EF4-FFF2-40B4-BE49-F238E27FC236}">
                  <a16:creationId xmlns:a16="http://schemas.microsoft.com/office/drawing/2014/main" id="{ADA6F5AD-71DA-F940-8F7B-D9B634BFA932}"/>
                </a:ext>
              </a:extLst>
            </p:cNvPr>
            <p:cNvSpPr txBox="1">
              <a:spLocks noChangeArrowheads="1"/>
            </p:cNvSpPr>
            <p:nvPr/>
          </p:nvSpPr>
          <p:spPr bwMode="auto">
            <a:xfrm>
              <a:off x="1046" y="1208"/>
              <a:ext cx="2557" cy="120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Output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2" name="Text Box 8">
              <a:extLst>
                <a:ext uri="{FF2B5EF4-FFF2-40B4-BE49-F238E27FC236}">
                  <a16:creationId xmlns:a16="http://schemas.microsoft.com/office/drawing/2014/main" id="{3C39123B-3BCE-834A-BA4F-1BFB39C0460D}"/>
                </a:ext>
              </a:extLst>
            </p:cNvPr>
            <p:cNvSpPr txBox="1">
              <a:spLocks noChangeArrowheads="1"/>
            </p:cNvSpPr>
            <p:nvPr/>
          </p:nvSpPr>
          <p:spPr bwMode="auto">
            <a:xfrm>
              <a:off x="1334" y="1480"/>
              <a:ext cx="2862" cy="112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Screen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3" name="Text Box 9">
              <a:extLst>
                <a:ext uri="{FF2B5EF4-FFF2-40B4-BE49-F238E27FC236}">
                  <a16:creationId xmlns:a16="http://schemas.microsoft.com/office/drawing/2014/main" id="{7E6667A2-8EC6-4141-8A7A-B8975B9ED343}"/>
                </a:ext>
              </a:extLst>
            </p:cNvPr>
            <p:cNvSpPr txBox="1">
              <a:spLocks noChangeArrowheads="1"/>
            </p:cNvSpPr>
            <p:nvPr/>
          </p:nvSpPr>
          <p:spPr bwMode="auto">
            <a:xfrm>
              <a:off x="1622" y="1752"/>
              <a:ext cx="2862" cy="1039"/>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Memory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peek</a:t>
              </a:r>
              <a:r>
                <a:rPr lang="en-US" altLang="en-CN" sz="12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4" name="Text Box 10">
              <a:extLst>
                <a:ext uri="{FF2B5EF4-FFF2-40B4-BE49-F238E27FC236}">
                  <a16:creationId xmlns:a16="http://schemas.microsoft.com/office/drawing/2014/main" id="{BD354A86-E1F1-3F40-8BE9-781350B0BB25}"/>
                </a:ext>
              </a:extLst>
            </p:cNvPr>
            <p:cNvSpPr txBox="1">
              <a:spLocks noChangeArrowheads="1"/>
            </p:cNvSpPr>
            <p:nvPr/>
          </p:nvSpPr>
          <p:spPr bwMode="auto">
            <a:xfrm>
              <a:off x="1862" y="1979"/>
              <a:ext cx="2862" cy="93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Keyboard</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5" name="Text Box 11">
              <a:extLst>
                <a:ext uri="{FF2B5EF4-FFF2-40B4-BE49-F238E27FC236}">
                  <a16:creationId xmlns:a16="http://schemas.microsoft.com/office/drawing/2014/main" id="{0B8143C3-107D-5842-8F56-AB0DA27B2763}"/>
                </a:ext>
              </a:extLst>
            </p:cNvPr>
            <p:cNvSpPr txBox="1">
              <a:spLocks noChangeArrowheads="1"/>
            </p:cNvSpPr>
            <p:nvPr/>
          </p:nvSpPr>
          <p:spPr bwMode="auto">
            <a:xfrm>
              <a:off x="2150" y="2251"/>
              <a:ext cx="2862" cy="88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2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Sys</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halt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error</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wait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2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grpSp>
      <p:grpSp>
        <p:nvGrpSpPr>
          <p:cNvPr id="820236" name="Group 12">
            <a:extLst>
              <a:ext uri="{FF2B5EF4-FFF2-40B4-BE49-F238E27FC236}">
                <a16:creationId xmlns:a16="http://schemas.microsoft.com/office/drawing/2014/main" id="{75ACC118-F802-854A-97FD-9CBFFC38B5A0}"/>
              </a:ext>
            </a:extLst>
          </p:cNvPr>
          <p:cNvGrpSpPr>
            <a:grpSpLocks/>
          </p:cNvGrpSpPr>
          <p:nvPr/>
        </p:nvGrpSpPr>
        <p:grpSpPr bwMode="auto">
          <a:xfrm>
            <a:off x="8001000" y="228601"/>
            <a:ext cx="1828800" cy="1527175"/>
            <a:chOff x="4368" y="576"/>
            <a:chExt cx="1152" cy="962"/>
          </a:xfrm>
        </p:grpSpPr>
        <p:pic>
          <p:nvPicPr>
            <p:cNvPr id="40966" name="Picture 13" descr="j0123413">
              <a:extLst>
                <a:ext uri="{FF2B5EF4-FFF2-40B4-BE49-F238E27FC236}">
                  <a16:creationId xmlns:a16="http://schemas.microsoft.com/office/drawing/2014/main" id="{53E7524B-E852-3E40-B46C-D0BEC19DB9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68" y="576"/>
              <a:ext cx="1152"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4">
              <a:extLst>
                <a:ext uri="{FF2B5EF4-FFF2-40B4-BE49-F238E27FC236}">
                  <a16:creationId xmlns:a16="http://schemas.microsoft.com/office/drawing/2014/main" id="{4AAB1B77-00DD-F24D-A0A7-2C24C08EEE3A}"/>
                </a:ext>
              </a:extLst>
            </p:cNvPr>
            <p:cNvSpPr txBox="1">
              <a:spLocks noChangeArrowheads="1"/>
            </p:cNvSpPr>
            <p:nvPr/>
          </p:nvSpPr>
          <p:spPr bwMode="auto">
            <a:xfrm>
              <a:off x="4608" y="771"/>
              <a:ext cx="912" cy="525"/>
            </a:xfrm>
            <a:prstGeom prst="rect">
              <a:avLst/>
            </a:prstGeom>
            <a:noFill/>
            <a:ln>
              <a:noFill/>
            </a:ln>
            <a:effectLst/>
            <a:extLst>
              <a:ext uri="{909E8E84-426E-40DD-AFC4-6F175D3DCCD1}">
                <a14:hiddenFill xmlns:a14="http://schemas.microsoft.com/office/drawing/2010/main">
                  <a:solidFill>
                    <a:srgbClr val="FFFF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pPr>
              <a:r>
                <a:rPr lang="en-US" altLang="en-CN" sz="1800" u="sng">
                  <a:solidFill>
                    <a:srgbClr val="990000"/>
                  </a:solidFill>
                  <a:latin typeface="Comic Sans MS" panose="030F0902030302020204" pitchFamily="66" charset="0"/>
                  <a:cs typeface="Arial" panose="020B0604020202020204" pitchFamily="34" charset="0"/>
                </a:rPr>
                <a:t>Project 12:</a:t>
              </a:r>
            </a:p>
            <a:p>
              <a:pPr eaLnBrk="0" fontAlgn="base" hangingPunct="0">
                <a:spcBef>
                  <a:spcPct val="70000"/>
                </a:spcBef>
                <a:spcAft>
                  <a:spcPct val="0"/>
                </a:spcAft>
              </a:pPr>
              <a:r>
                <a:rPr lang="en-US" altLang="en-CN" sz="1800">
                  <a:solidFill>
                    <a:srgbClr val="000000"/>
                  </a:solidFill>
                  <a:latin typeface="Comic Sans MS" panose="030F0902030302020204" pitchFamily="66" charset="0"/>
                  <a:cs typeface="Arial" panose="020B0604020202020204" pitchFamily="34" charset="0"/>
                </a:rPr>
                <a:t>Build it.</a:t>
              </a:r>
            </a:p>
          </p:txBody>
        </p:sp>
      </p:grpSp>
      <p:sp>
        <p:nvSpPr>
          <p:cNvPr id="820239" name="Rectangle 15">
            <a:extLst>
              <a:ext uri="{FF2B5EF4-FFF2-40B4-BE49-F238E27FC236}">
                <a16:creationId xmlns:a16="http://schemas.microsoft.com/office/drawing/2014/main" id="{A34CBB20-C274-8F43-9725-69E572A71BD0}"/>
              </a:ext>
            </a:extLst>
          </p:cNvPr>
          <p:cNvSpPr>
            <a:spLocks noGrp="1" noChangeArrowheads="1"/>
          </p:cNvSpPr>
          <p:nvPr>
            <p:ph type="body" sz="half" idx="1"/>
          </p:nvPr>
        </p:nvSpPr>
        <p:spPr>
          <a:xfrm>
            <a:off x="3216276" y="5300664"/>
            <a:ext cx="6253163" cy="1150937"/>
          </a:xfrm>
          <a:noFill/>
        </p:spPr>
        <p:txBody>
          <a:bodyPr/>
          <a:lstStyle/>
          <a:p>
            <a:pPr>
              <a:lnSpc>
                <a:spcPct val="90000"/>
              </a:lnSpc>
            </a:pPr>
            <a:r>
              <a:rPr lang="en-US" altLang="en-CN" sz="1600"/>
              <a:t>Implementation: just like GNU Unix and Linux were built:</a:t>
            </a:r>
          </a:p>
          <a:p>
            <a:pPr>
              <a:lnSpc>
                <a:spcPct val="90000"/>
              </a:lnSpc>
            </a:pPr>
            <a:r>
              <a:rPr lang="en-US" altLang="en-CN" sz="1600"/>
              <a:t>Start with an existing system, </a:t>
            </a:r>
            <a:br>
              <a:rPr lang="en-US" altLang="en-CN" sz="1600"/>
            </a:br>
            <a:r>
              <a:rPr lang="en-US" altLang="en-CN" sz="1600"/>
              <a:t>and gradually replace it with a new system,</a:t>
            </a:r>
            <a:br>
              <a:rPr lang="en-US" altLang="en-CN" sz="1600"/>
            </a:br>
            <a:r>
              <a:rPr lang="en-US" altLang="en-CN" sz="1600"/>
              <a:t>one library at a time.</a:t>
            </a:r>
          </a:p>
        </p:txBody>
      </p:sp>
    </p:spTree>
    <p:extLst>
      <p:ext uri="{BB962C8B-B14F-4D97-AF65-F5344CB8AC3E}">
        <p14:creationId xmlns:p14="http://schemas.microsoft.com/office/powerpoint/2010/main" val="3172196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50</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7989755" y="4431509"/>
            <a:ext cx="2206683" cy="1564739"/>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7592993" y="6264633"/>
            <a:ext cx="314701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Wikipedia: </a:t>
            </a:r>
            <a:r>
              <a:rPr lang="en-TW" sz="1867" kern="0" dirty="0">
                <a:solidFill>
                  <a:srgbClr val="000000"/>
                </a:solidFill>
                <a:latin typeface="Arial"/>
                <a:cs typeface="Arial"/>
                <a:sym typeface="Arial"/>
                <a:hlinkClick r:id="rId2"/>
              </a:rPr>
              <a:t>Veil of Ignorance</a:t>
            </a:r>
            <a:endParaRPr lang="en-TW" sz="1867" kern="0" dirty="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736019" y="4524303"/>
            <a:ext cx="4856973" cy="195572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789069" y="4431509"/>
            <a:ext cx="1459215" cy="2048513"/>
          </a:xfrm>
          <a:prstGeom prst="rect">
            <a:avLst/>
          </a:prstGeom>
        </p:spPr>
      </p:pic>
    </p:spTree>
    <p:extLst>
      <p:ext uri="{BB962C8B-B14F-4D97-AF65-F5344CB8AC3E}">
        <p14:creationId xmlns:p14="http://schemas.microsoft.com/office/powerpoint/2010/main" val="1659667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919576"/>
            <a:ext cx="11360800" cy="7636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51</a:t>
            </a:fld>
            <a:endParaRPr lang="en" kern="0" dirty="0">
              <a:solidFill>
                <a:srgbClr val="595959"/>
              </a:solidFill>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5396232" y="1831839"/>
            <a:ext cx="5652509"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The Theory of the Adjacent Possible</a:t>
            </a:r>
            <a:endParaRPr lang="en-US" sz="2400" kern="0" dirty="0">
              <a:solidFill>
                <a:srgbClr val="000000"/>
              </a:solidFill>
            </a:endParaRPr>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065" y="1909570"/>
            <a:ext cx="3720420" cy="2797069"/>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3152" y="4870867"/>
            <a:ext cx="904081" cy="126919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B265D6-B215-854D-A694-FCEB82FDF906}"/>
                  </a:ext>
                </a:extLst>
              </p:cNvPr>
              <p:cNvSpPr txBox="1"/>
              <p:nvPr/>
            </p:nvSpPr>
            <p:spPr>
              <a:xfrm>
                <a:off x="6789603" y="2744102"/>
                <a:ext cx="2589747" cy="80759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r>
                            <a:rPr lang="en-US" sz="1867" i="1" kern="0">
                              <a:solidFill>
                                <a:srgbClr val="000000"/>
                              </a:solidFill>
                              <a:latin typeface="Cambria Math" panose="02040503050406030204" pitchFamily="18" charset="0"/>
                              <a:sym typeface="Arial"/>
                            </a:rPr>
                            <m:t>+1</m:t>
                          </m:r>
                        </m:sub>
                      </m:sSub>
                      <m:r>
                        <a:rPr lang="en-US" sz="1867" i="1" kern="0">
                          <a:solidFill>
                            <a:srgbClr val="000000"/>
                          </a:solidFill>
                          <a:latin typeface="Cambria Math" panose="02040503050406030204" pitchFamily="18" charset="0"/>
                          <a:sym typeface="Arial"/>
                        </a:rPr>
                        <m:t>=</m:t>
                      </m:r>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sub>
                      </m:sSub>
                      <m:r>
                        <a:rPr lang="en-US" sz="1867" i="1" kern="0">
                          <a:solidFill>
                            <a:srgbClr val="000000"/>
                          </a:solidFill>
                          <a:latin typeface="Cambria Math" panose="02040503050406030204" pitchFamily="18" charset="0"/>
                          <a:sym typeface="Arial"/>
                        </a:rPr>
                        <m:t>+</m:t>
                      </m:r>
                      <m:nary>
                        <m:naryPr>
                          <m:chr m:val="∑"/>
                          <m:ctrlPr>
                            <a:rPr lang="en-US" sz="1867" i="1" kern="0">
                              <a:solidFill>
                                <a:srgbClr val="000000"/>
                              </a:solidFill>
                              <a:latin typeface="Cambria Math" panose="02040503050406030204" pitchFamily="18" charset="0"/>
                              <a:sym typeface="Arial"/>
                            </a:rPr>
                          </m:ctrlPr>
                        </m:naryPr>
                        <m:sub>
                          <m:r>
                            <m:rPr>
                              <m:brk m:alnAt="23"/>
                            </m:rPr>
                            <a:rPr lang="en-US" sz="1867" i="1" kern="0">
                              <a:solidFill>
                                <a:srgbClr val="000000"/>
                              </a:solidFill>
                              <a:latin typeface="Cambria Math" panose="02040503050406030204" pitchFamily="18" charset="0"/>
                              <a:sym typeface="Arial"/>
                            </a:rPr>
                            <m:t>𝑖</m:t>
                          </m:r>
                          <m:r>
                            <a:rPr lang="en-US" sz="1867" i="1" kern="0">
                              <a:solidFill>
                                <a:srgbClr val="000000"/>
                              </a:solidFill>
                              <a:latin typeface="Cambria Math" panose="02040503050406030204" pitchFamily="18" charset="0"/>
                              <a:sym typeface="Arial"/>
                            </a:rPr>
                            <m:t>=1</m:t>
                          </m:r>
                        </m:sub>
                        <m:sup>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sub>
                          </m:sSub>
                        </m:sup>
                        <m:e>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𝛼</m:t>
                              </m:r>
                            </m:e>
                            <m:sub>
                              <m:r>
                                <a:rPr lang="en-US" sz="1867" i="1" kern="0">
                                  <a:solidFill>
                                    <a:srgbClr val="000000"/>
                                  </a:solidFill>
                                  <a:latin typeface="Cambria Math" panose="02040503050406030204" pitchFamily="18" charset="0"/>
                                  <a:sym typeface="Arial"/>
                                </a:rPr>
                                <m:t>𝑖</m:t>
                              </m:r>
                            </m:sub>
                          </m:sSub>
                          <m:d>
                            <m:dPr>
                              <m:ctrlPr>
                                <a:rPr lang="en-US" sz="1867" i="1" kern="0">
                                  <a:solidFill>
                                    <a:srgbClr val="000000"/>
                                  </a:solidFill>
                                  <a:latin typeface="Cambria Math" panose="02040503050406030204" pitchFamily="18" charset="0"/>
                                  <a:sym typeface="Arial"/>
                                </a:rPr>
                              </m:ctrlPr>
                            </m:dPr>
                            <m:e>
                              <m:f>
                                <m:fPr>
                                  <m:type m:val="noBar"/>
                                  <m:ctrlPr>
                                    <a:rPr lang="en-US" sz="1867" i="1" kern="0">
                                      <a:solidFill>
                                        <a:srgbClr val="000000"/>
                                      </a:solidFill>
                                      <a:latin typeface="Cambria Math" panose="02040503050406030204" pitchFamily="18" charset="0"/>
                                      <a:sym typeface="Arial"/>
                                    </a:rPr>
                                  </m:ctrlPr>
                                </m:fPr>
                                <m:num>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sub>
                                  </m:sSub>
                                </m:num>
                                <m:den>
                                  <m:r>
                                    <a:rPr lang="en-US" sz="1867" i="1" kern="0">
                                      <a:solidFill>
                                        <a:srgbClr val="000000"/>
                                      </a:solidFill>
                                      <a:latin typeface="Cambria Math" panose="02040503050406030204" pitchFamily="18" charset="0"/>
                                      <a:sym typeface="Arial"/>
                                    </a:rPr>
                                    <m:t>𝑖</m:t>
                                  </m:r>
                                </m:den>
                              </m:f>
                            </m:e>
                          </m:d>
                        </m:e>
                      </m:nary>
                    </m:oMath>
                  </m:oMathPara>
                </a14:m>
                <a:endParaRPr lang="en-TW" sz="18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6789603" y="2744102"/>
                <a:ext cx="2589747" cy="807593"/>
              </a:xfrm>
              <a:prstGeom prst="rect">
                <a:avLst/>
              </a:prstGeom>
              <a:blipFill>
                <a:blip r:embed="rId5"/>
                <a:stretch>
                  <a:fillRect l="-1463" t="-118750" b="-17656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1033300" y="4583609"/>
            <a:ext cx="2646878"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18989" y="3688541"/>
            <a:ext cx="1796200" cy="2706547"/>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4917720" y="3688541"/>
            <a:ext cx="1721121" cy="2706547"/>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9195339" y="3688541"/>
            <a:ext cx="1796200" cy="2694300"/>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625638" y="4950463"/>
            <a:ext cx="2987009" cy="1446935"/>
          </a:xfrm>
          <a:prstGeom prst="rect">
            <a:avLst/>
          </a:prstGeom>
          <a:noFill/>
        </p:spPr>
        <p:txBody>
          <a:bodyPr wrap="square" rtlCol="0">
            <a:spAutoFit/>
          </a:bodyPr>
          <a:lstStyle/>
          <a:p>
            <a:pPr defTabSz="1219170">
              <a:buClr>
                <a:srgbClr val="000000"/>
              </a:buClr>
            </a:pPr>
            <a:r>
              <a:rPr lang="en-US" sz="1467" kern="0" dirty="0">
                <a:solidFill>
                  <a:srgbClr val="000000"/>
                </a:solidFill>
                <a:latin typeface="Arial"/>
                <a:cs typeface="Arial"/>
                <a:sym typeface="Arial"/>
                <a:hlinkClick r:id="rId3"/>
              </a:rPr>
              <a:t>Stuartt Kauffman </a:t>
            </a:r>
            <a:r>
              <a:rPr lang="en-US" sz="1467" kern="0" dirty="0">
                <a:solidFill>
                  <a:srgbClr val="000000"/>
                </a:solidFill>
                <a:latin typeface="Arial"/>
                <a:cs typeface="Arial"/>
                <a:sym typeface="Arial"/>
              </a:rPr>
              <a:t>is an American medical doctor, </a:t>
            </a:r>
            <a:r>
              <a:rPr lang="en-US" sz="1467" kern="0" dirty="0">
                <a:solidFill>
                  <a:srgbClr val="000000"/>
                </a:solidFill>
                <a:latin typeface="Arial"/>
                <a:cs typeface="Arial"/>
                <a:sym typeface="Arial"/>
                <a:hlinkClick r:id="rId9" tooltip="Theoretical biology"/>
              </a:rPr>
              <a:t>theoretical biologist</a:t>
            </a:r>
            <a:r>
              <a:rPr lang="en-US" sz="1467" kern="0" dirty="0">
                <a:solidFill>
                  <a:srgbClr val="000000"/>
                </a:solidFill>
                <a:latin typeface="Arial"/>
                <a:cs typeface="Arial"/>
                <a:sym typeface="Arial"/>
              </a:rPr>
              <a:t>, and </a:t>
            </a:r>
            <a:r>
              <a:rPr lang="en-US" sz="1467" kern="0" dirty="0">
                <a:solidFill>
                  <a:srgbClr val="000000"/>
                </a:solidFill>
                <a:latin typeface="Arial"/>
                <a:cs typeface="Arial"/>
                <a:sym typeface="Arial"/>
                <a:hlinkClick r:id="rId10" tooltip="Complex system"/>
              </a:rPr>
              <a:t>complex </a:t>
            </a:r>
            <a:r>
              <a:rPr lang="en-US" sz="1467" kern="0" dirty="0" err="1">
                <a:solidFill>
                  <a:srgbClr val="000000"/>
                </a:solidFill>
                <a:latin typeface="Arial"/>
                <a:cs typeface="Arial"/>
                <a:sym typeface="Arial"/>
                <a:hlinkClick r:id="rId10" tooltip="Complex system"/>
              </a:rPr>
              <a:t>systems</a:t>
            </a:r>
            <a:r>
              <a:rPr lang="en-US" sz="1467" kern="0" dirty="0" err="1">
                <a:solidFill>
                  <a:srgbClr val="000000"/>
                </a:solidFill>
                <a:latin typeface="Arial"/>
                <a:cs typeface="Arial"/>
                <a:sym typeface="Arial"/>
              </a:rPr>
              <a:t>researcher</a:t>
            </a:r>
            <a:r>
              <a:rPr lang="en-US" sz="1467" kern="0" dirty="0">
                <a:solidFill>
                  <a:srgbClr val="000000"/>
                </a:solidFill>
                <a:latin typeface="Arial"/>
                <a:cs typeface="Arial"/>
                <a:sym typeface="Arial"/>
              </a:rPr>
              <a:t> who studies the </a:t>
            </a:r>
            <a:r>
              <a:rPr lang="en-US" sz="1467" kern="0" dirty="0">
                <a:solidFill>
                  <a:srgbClr val="000000"/>
                </a:solidFill>
                <a:latin typeface="Arial"/>
                <a:cs typeface="Arial"/>
                <a:sym typeface="Arial"/>
                <a:hlinkClick r:id="rId11" tooltip="Origin of life"/>
              </a:rPr>
              <a:t>origin of life</a:t>
            </a:r>
            <a:r>
              <a:rPr lang="en-US" sz="1467" kern="0" dirty="0">
                <a:solidFill>
                  <a:srgbClr val="000000"/>
                </a:solidFill>
                <a:latin typeface="Arial"/>
                <a:cs typeface="Arial"/>
                <a:sym typeface="Arial"/>
              </a:rPr>
              <a:t> on Earth.  - </a:t>
            </a:r>
            <a:r>
              <a:rPr lang="en-US" sz="1467" kern="0" dirty="0" err="1">
                <a:solidFill>
                  <a:srgbClr val="000000"/>
                </a:solidFill>
                <a:latin typeface="Arial"/>
                <a:cs typeface="Arial"/>
                <a:sym typeface="Arial"/>
              </a:rPr>
              <a:t>wikipedia</a:t>
            </a:r>
            <a:endParaRPr lang="en-TW" sz="1467" kern="0" dirty="0">
              <a:solidFill>
                <a:srgbClr val="000000"/>
              </a:solidFill>
              <a:latin typeface="Arial"/>
              <a:cs typeface="Arial"/>
              <a:sym typeface="Arial"/>
            </a:endParaRPr>
          </a:p>
        </p:txBody>
      </p:sp>
    </p:spTree>
    <p:extLst>
      <p:ext uri="{BB962C8B-B14F-4D97-AF65-F5344CB8AC3E}">
        <p14:creationId xmlns:p14="http://schemas.microsoft.com/office/powerpoint/2010/main" val="1616851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2219725" y="1616306"/>
            <a:ext cx="7677102" cy="584775"/>
          </a:xfrm>
          <a:prstGeom prst="rect">
            <a:avLst/>
          </a:prstGeom>
          <a:noFill/>
        </p:spPr>
        <p:txBody>
          <a:bodyPr wrap="none" rtlCol="0">
            <a:spAutoFit/>
          </a:bodyPr>
          <a:lstStyle/>
          <a:p>
            <a:pPr defTabSz="1219170">
              <a:buClr>
                <a:srgbClr val="000000"/>
              </a:buClr>
            </a:pPr>
            <a:r>
              <a:rPr lang="en-TW" sz="3200" kern="0" dirty="0">
                <a:solidFill>
                  <a:srgbClr val="000000"/>
                </a:solidFill>
                <a:latin typeface="Arial"/>
                <a:cs typeface="Arial"/>
                <a:sym typeface="Arial"/>
              </a:rPr>
              <a:t>The Chinese phrase for Nature is: </a:t>
            </a:r>
            <a:r>
              <a:rPr lang="en-TW" sz="3200" kern="0" dirty="0">
                <a:solidFill>
                  <a:srgbClr val="FF0000"/>
                </a:solidFill>
                <a:latin typeface="Arial"/>
                <a:cs typeface="Arial"/>
                <a:sym typeface="Arial"/>
              </a:rPr>
              <a:t>自然</a:t>
            </a:r>
            <a:r>
              <a:rPr lang="zh-CN" altLang="en-US" sz="3200" kern="0" dirty="0">
                <a:solidFill>
                  <a:srgbClr val="000000"/>
                </a:solidFill>
                <a:latin typeface="Arial"/>
                <a:cs typeface="Arial"/>
                <a:sym typeface="Arial"/>
              </a:rPr>
              <a:t>！</a:t>
            </a:r>
            <a:endParaRPr lang="en-TW" sz="3200" kern="0" dirty="0">
              <a:solidFill>
                <a:srgbClr val="000000"/>
              </a:solidFill>
              <a:latin typeface="Arial"/>
              <a:cs typeface="Arial"/>
              <a:sym typeface="Arial"/>
            </a:endParaRPr>
          </a:p>
        </p:txBody>
      </p:sp>
      <p:sp>
        <p:nvSpPr>
          <p:cNvPr id="5" name="TextBox 4">
            <a:extLst>
              <a:ext uri="{FF2B5EF4-FFF2-40B4-BE49-F238E27FC236}">
                <a16:creationId xmlns:a16="http://schemas.microsoft.com/office/drawing/2014/main" id="{7CDFD360-F4DF-ED44-811E-2DE21A18B1CE}"/>
              </a:ext>
            </a:extLst>
          </p:cNvPr>
          <p:cNvSpPr txBox="1"/>
          <p:nvPr/>
        </p:nvSpPr>
        <p:spPr>
          <a:xfrm>
            <a:off x="204002" y="2491198"/>
            <a:ext cx="11783995" cy="3375604"/>
          </a:xfrm>
          <a:prstGeom prst="rect">
            <a:avLst/>
          </a:prstGeom>
          <a:noFill/>
        </p:spPr>
        <p:txBody>
          <a:bodyPr wrap="none" rtlCol="0">
            <a:spAutoFit/>
          </a:bodyPr>
          <a:lstStyle/>
          <a:p>
            <a:pPr algn="ctr" defTabSz="1219170">
              <a:buClr>
                <a:srgbClr val="000000"/>
              </a:buClr>
            </a:pPr>
            <a:r>
              <a:rPr lang="en-TW" sz="4267" kern="0" dirty="0">
                <a:solidFill>
                  <a:srgbClr val="000000"/>
                </a:solidFill>
                <a:latin typeface="Arial"/>
                <a:cs typeface="Arial"/>
                <a:sym typeface="Arial"/>
              </a:rPr>
              <a:t>The notion of “</a:t>
            </a:r>
            <a:r>
              <a:rPr lang="en-TW" sz="4267" b="1" i="1" kern="0" dirty="0">
                <a:solidFill>
                  <a:srgbClr val="FF0000"/>
                </a:solidFill>
                <a:latin typeface="Arial"/>
                <a:cs typeface="Arial"/>
                <a:sym typeface="Arial"/>
              </a:rPr>
              <a:t>self</a:t>
            </a:r>
            <a:r>
              <a:rPr lang="en-TW" sz="4267" kern="0" dirty="0">
                <a:solidFill>
                  <a:srgbClr val="000000"/>
                </a:solidFill>
                <a:latin typeface="Arial"/>
                <a:cs typeface="Arial"/>
                <a:sym typeface="Arial"/>
              </a:rPr>
              <a:t>” is related to the notion of </a:t>
            </a:r>
          </a:p>
          <a:p>
            <a:pPr algn="ctr" defTabSz="1219170">
              <a:buClr>
                <a:srgbClr val="000000"/>
              </a:buClr>
            </a:pPr>
            <a:r>
              <a:rPr lang="en-TW" sz="4267" b="1" i="1" kern="0" dirty="0">
                <a:solidFill>
                  <a:srgbClr val="FF0000"/>
                </a:solidFill>
                <a:latin typeface="Arial"/>
                <a:cs typeface="Arial"/>
                <a:sym typeface="Arial"/>
              </a:rPr>
              <a:t>Identity morphism </a:t>
            </a:r>
            <a:r>
              <a:rPr lang="en-TW" sz="4267" kern="0" dirty="0">
                <a:solidFill>
                  <a:srgbClr val="000000"/>
                </a:solidFill>
                <a:latin typeface="Arial"/>
                <a:cs typeface="Arial"/>
                <a:sym typeface="Arial"/>
              </a:rPr>
              <a:t>in Category Theory</a:t>
            </a:r>
          </a:p>
          <a:p>
            <a:pPr algn="ctr" defTabSz="1219170">
              <a:buClr>
                <a:srgbClr val="000000"/>
              </a:buClr>
            </a:pPr>
            <a:endParaRPr lang="en-TW" sz="4267" kern="0" dirty="0">
              <a:solidFill>
                <a:srgbClr val="000000"/>
              </a:solidFill>
              <a:latin typeface="Arial"/>
              <a:cs typeface="Arial"/>
              <a:sym typeface="Arial"/>
            </a:endParaRPr>
          </a:p>
          <a:p>
            <a:pPr algn="ctr" defTabSz="1219170">
              <a:buClr>
                <a:srgbClr val="000000"/>
              </a:buClr>
            </a:pPr>
            <a:r>
              <a:rPr lang="en-TW" sz="4267" kern="0" dirty="0">
                <a:solidFill>
                  <a:srgbClr val="000000"/>
                </a:solidFill>
                <a:latin typeface="Arial"/>
                <a:cs typeface="Arial"/>
                <a:sym typeface="Arial"/>
              </a:rPr>
              <a:t>Where the highest order of morphisms is called:</a:t>
            </a:r>
          </a:p>
          <a:p>
            <a:pPr algn="ctr" defTabSz="1219170">
              <a:buClr>
                <a:srgbClr val="000000"/>
              </a:buClr>
            </a:pPr>
            <a:r>
              <a:rPr lang="en-TW" sz="4267" b="1" i="1" kern="0" dirty="0">
                <a:solidFill>
                  <a:srgbClr val="FF0000"/>
                </a:solidFill>
                <a:latin typeface="Arial"/>
                <a:cs typeface="Arial"/>
                <a:sym typeface="Arial"/>
              </a:rPr>
              <a:t>Natural</a:t>
            </a:r>
            <a:r>
              <a:rPr lang="en-TW" sz="4267" kern="0" dirty="0">
                <a:solidFill>
                  <a:srgbClr val="000000"/>
                </a:solidFill>
                <a:latin typeface="Arial"/>
                <a:cs typeface="Arial"/>
                <a:sym typeface="Arial"/>
              </a:rPr>
              <a:t> Transformation</a:t>
            </a:r>
          </a:p>
        </p:txBody>
      </p:sp>
    </p:spTree>
    <p:extLst>
      <p:ext uri="{BB962C8B-B14F-4D97-AF65-F5344CB8AC3E}">
        <p14:creationId xmlns:p14="http://schemas.microsoft.com/office/powerpoint/2010/main" val="3041608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4"/>
            <a:ext cx="10787860" cy="1223500"/>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53</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6159880" y="2939800"/>
            <a:ext cx="5136731" cy="3617597"/>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672799" y="2939800"/>
            <a:ext cx="5136731" cy="3617597"/>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415600" y="6528420"/>
            <a:ext cx="8089074" cy="235898"/>
          </a:xfrm>
          <a:prstGeom prst="rect">
            <a:avLst/>
          </a:prstGeom>
          <a:noFill/>
        </p:spPr>
        <p:txBody>
          <a:bodyPr wrap="none" rtlCol="0">
            <a:spAutoFit/>
          </a:bodyPr>
          <a:lstStyle/>
          <a:p>
            <a:pPr defTabSz="1219170">
              <a:buClr>
                <a:srgbClr val="000000"/>
              </a:buClr>
            </a:pPr>
            <a:r>
              <a:rPr lang="en-US" sz="933" kern="0" dirty="0">
                <a:solidFill>
                  <a:srgbClr val="000000"/>
                </a:solidFill>
                <a:latin typeface="Arial"/>
                <a:cs typeface="Arial"/>
                <a:sym typeface="Arial"/>
              </a:rPr>
              <a:t>https://</a:t>
            </a:r>
            <a:r>
              <a:rPr lang="en-US" sz="933" kern="0" dirty="0" err="1">
                <a:solidFill>
                  <a:srgbClr val="000000"/>
                </a:solidFill>
                <a:latin typeface="Arial"/>
                <a:cs typeface="Arial"/>
                <a:sym typeface="Arial"/>
              </a:rPr>
              <a:t>www.openculture.com</a:t>
            </a:r>
            <a:r>
              <a:rPr lang="en-US" sz="933" kern="0" dirty="0">
                <a:solidFill>
                  <a:srgbClr val="000000"/>
                </a:solidFill>
                <a:latin typeface="Arial"/>
                <a:cs typeface="Arial"/>
                <a:sym typeface="Arial"/>
              </a:rPr>
              <a:t>/2019/02/a-brief-animated-introduction-to-noam-chomskys-linguistic-theory-narrated-by-the-x-files-gillian-anderson.html</a:t>
            </a:r>
            <a:endParaRPr lang="en-TW" sz="933" kern="0" dirty="0">
              <a:solidFill>
                <a:srgbClr val="000000"/>
              </a:solidFill>
              <a:latin typeface="Arial"/>
              <a:cs typeface="Arial"/>
              <a:sym typeface="Arial"/>
            </a:endParaRPr>
          </a:p>
        </p:txBody>
      </p:sp>
    </p:spTree>
    <p:extLst>
      <p:ext uri="{BB962C8B-B14F-4D97-AF65-F5344CB8AC3E}">
        <p14:creationId xmlns:p14="http://schemas.microsoft.com/office/powerpoint/2010/main" val="1650769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b="1" i="1" dirty="0"/>
              <a:t>What if</a:t>
            </a:r>
            <a:r>
              <a:rPr lang="en-US" dirty="0"/>
              <a:t> a there is a secrete way to attain cognitive </a:t>
            </a:r>
            <a:r>
              <a:rPr lang="en-US" b="1" i="1" dirty="0">
                <a:solidFill>
                  <a:schemeClr val="tx1"/>
                </a:solidFill>
              </a:rPr>
              <a:t>Universality</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54</a:t>
            </a:fld>
            <a:endParaRPr lang="en" kern="0" dirty="0">
              <a:solidFill>
                <a:srgbClr val="595959"/>
              </a:solidFill>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15600" y="6177216"/>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It is like admitting there exists some completely exotic species…</a:t>
            </a:r>
            <a:endParaRPr lang="en-US" sz="2400" kern="0" dirty="0">
              <a:solidFill>
                <a:srgbClr val="000000"/>
              </a:solidFill>
            </a:endParaRPr>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706198" y="1470212"/>
            <a:ext cx="6779605" cy="4747411"/>
          </a:xfrm>
          <a:prstGeom prst="rect">
            <a:avLst/>
          </a:prstGeom>
        </p:spPr>
      </p:pic>
    </p:spTree>
    <p:extLst>
      <p:ext uri="{BB962C8B-B14F-4D97-AF65-F5344CB8AC3E}">
        <p14:creationId xmlns:p14="http://schemas.microsoft.com/office/powerpoint/2010/main" val="945829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b="1" i="1" dirty="0"/>
              <a:t>Why Category Theory for Cognitive Foundation</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55</a:t>
            </a:fld>
            <a:endParaRPr lang="en" kern="0" dirty="0">
              <a:solidFill>
                <a:srgbClr val="595959"/>
              </a:solidFill>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15600" y="6177216"/>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1867" b="1" i="1" kern="0" dirty="0">
                <a:solidFill>
                  <a:srgbClr val="000000"/>
                </a:solidFill>
              </a:rPr>
              <a:t>It is the </a:t>
            </a:r>
            <a:r>
              <a:rPr lang="en-US" sz="1867" b="1" i="1" kern="0" dirty="0">
                <a:solidFill>
                  <a:srgbClr val="FF0000"/>
                </a:solidFill>
              </a:rPr>
              <a:t>smallest</a:t>
            </a:r>
            <a:r>
              <a:rPr lang="en-US" sz="1867" b="1" i="1" kern="0" dirty="0">
                <a:solidFill>
                  <a:srgbClr val="000000"/>
                </a:solidFill>
              </a:rPr>
              <a:t> yet </a:t>
            </a:r>
            <a:r>
              <a:rPr lang="en-US" sz="1867" b="1" i="1" kern="0" dirty="0">
                <a:solidFill>
                  <a:srgbClr val="FF0000"/>
                </a:solidFill>
              </a:rPr>
              <a:t>universal</a:t>
            </a:r>
            <a:r>
              <a:rPr lang="en-US" sz="1867" b="1" i="1" kern="0" dirty="0">
                <a:solidFill>
                  <a:srgbClr val="000000"/>
                </a:solidFill>
              </a:rPr>
              <a:t> representation of concepts, so that it will fit into operational contexts when needed…</a:t>
            </a:r>
            <a:endParaRPr lang="en-US" sz="1867" kern="0" dirty="0">
              <a:solidFill>
                <a:srgbClr val="000000"/>
              </a:solidFill>
            </a:endParaRPr>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706198" y="1470212"/>
            <a:ext cx="6779605" cy="4747411"/>
          </a:xfrm>
          <a:prstGeom prst="rect">
            <a:avLst/>
          </a:prstGeom>
        </p:spPr>
      </p:pic>
    </p:spTree>
    <p:extLst>
      <p:ext uri="{BB962C8B-B14F-4D97-AF65-F5344CB8AC3E}">
        <p14:creationId xmlns:p14="http://schemas.microsoft.com/office/powerpoint/2010/main" val="1208483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2" name="Picture 1">
            <a:hlinkClick r:id="rId3"/>
            <a:extLst>
              <a:ext uri="{FF2B5EF4-FFF2-40B4-BE49-F238E27FC236}">
                <a16:creationId xmlns:a16="http://schemas.microsoft.com/office/drawing/2014/main" id="{A4AEBD15-0A8A-B34F-874C-6BCFE94FC895}"/>
              </a:ext>
            </a:extLst>
          </p:cNvPr>
          <p:cNvPicPr>
            <a:picLocks noChangeAspect="1"/>
          </p:cNvPicPr>
          <p:nvPr/>
        </p:nvPicPr>
        <p:blipFill>
          <a:blip r:embed="rId4"/>
          <a:stretch>
            <a:fillRect/>
          </a:stretch>
        </p:blipFill>
        <p:spPr>
          <a:xfrm>
            <a:off x="3184015" y="1356967"/>
            <a:ext cx="6226901" cy="4479953"/>
          </a:xfrm>
          <a:prstGeom prst="rect">
            <a:avLst/>
          </a:prstGeom>
        </p:spPr>
      </p:pic>
      <p:sp>
        <p:nvSpPr>
          <p:cNvPr id="3" name="TextBox 2">
            <a:extLst>
              <a:ext uri="{FF2B5EF4-FFF2-40B4-BE49-F238E27FC236}">
                <a16:creationId xmlns:a16="http://schemas.microsoft.com/office/drawing/2014/main" id="{9FA8B5FA-3D92-344D-A20D-B10E3252CCF0}"/>
              </a:ext>
            </a:extLst>
          </p:cNvPr>
          <p:cNvSpPr txBox="1"/>
          <p:nvPr/>
        </p:nvSpPr>
        <p:spPr>
          <a:xfrm>
            <a:off x="4707639" y="6126133"/>
            <a:ext cx="2776722" cy="276999"/>
          </a:xfrm>
          <a:prstGeom prst="rect">
            <a:avLst/>
          </a:prstGeom>
          <a:noFill/>
        </p:spPr>
        <p:txBody>
          <a:bodyPr wrap="none" rtlCol="0">
            <a:spAutoFit/>
          </a:bodyPr>
          <a:lstStyle/>
          <a:p>
            <a:pPr defTabSz="1219170">
              <a:buClr>
                <a:srgbClr val="000000"/>
              </a:buClr>
            </a:pPr>
            <a:r>
              <a:rPr lang="en-US" sz="1200" kern="0" dirty="0">
                <a:solidFill>
                  <a:srgbClr val="000000"/>
                </a:solidFill>
                <a:latin typeface="Arial"/>
                <a:cs typeface="Arial"/>
                <a:sym typeface="Arial"/>
                <a:hlinkClick r:id="rId3"/>
              </a:rPr>
              <a:t>https://</a:t>
            </a:r>
            <a:r>
              <a:rPr lang="en-US" sz="1200" kern="0" dirty="0" err="1">
                <a:solidFill>
                  <a:srgbClr val="000000"/>
                </a:solidFill>
                <a:latin typeface="Arial"/>
                <a:cs typeface="Arial"/>
                <a:sym typeface="Arial"/>
                <a:hlinkClick r:id="rId3"/>
              </a:rPr>
              <a:t>youtu.be</a:t>
            </a:r>
            <a:r>
              <a:rPr lang="en-US" sz="1200" kern="0" dirty="0">
                <a:solidFill>
                  <a:srgbClr val="000000"/>
                </a:solidFill>
                <a:latin typeface="Arial"/>
                <a:cs typeface="Arial"/>
                <a:sym typeface="Arial"/>
                <a:hlinkClick r:id="rId3"/>
              </a:rPr>
              <a:t>/LkqTLJK2API?t=3126</a:t>
            </a:r>
            <a:endParaRPr lang="en-TW" sz="1200" kern="0" dirty="0">
              <a:solidFill>
                <a:srgbClr val="000000"/>
              </a:solidFill>
              <a:latin typeface="Arial"/>
              <a:cs typeface="Arial"/>
              <a:sym typeface="Arial"/>
            </a:endParaRPr>
          </a:p>
        </p:txBody>
      </p:sp>
    </p:spTree>
    <p:extLst>
      <p:ext uri="{BB962C8B-B14F-4D97-AF65-F5344CB8AC3E}">
        <p14:creationId xmlns:p14="http://schemas.microsoft.com/office/powerpoint/2010/main" val="41847740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/YScIPA8RbVE?t=1986</a:t>
            </a:r>
            <a:endParaRPr lang="en-TW" dirty="0"/>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r>
              <a:rPr lang="en-US" sz="1000" dirty="0">
                <a:hlinkClick r:id="rId5"/>
              </a:rPr>
              <a:t>https://</a:t>
            </a:r>
            <a:r>
              <a:rPr lang="en-US" sz="1000" dirty="0" err="1">
                <a:hlinkClick r:id="rId5"/>
              </a:rPr>
              <a:t>youtu.be</a:t>
            </a:r>
            <a:r>
              <a:rPr lang="en-US" sz="1000" dirty="0">
                <a:hlinkClick r:id="rId5"/>
              </a:rPr>
              <a:t>/YScIPA8RbVE?t=2040</a:t>
            </a:r>
            <a:endParaRPr lang="en-TW" sz="1000" dirty="0"/>
          </a:p>
        </p:txBody>
      </p:sp>
    </p:spTree>
    <p:extLst>
      <p:ext uri="{BB962C8B-B14F-4D97-AF65-F5344CB8AC3E}">
        <p14:creationId xmlns:p14="http://schemas.microsoft.com/office/powerpoint/2010/main" val="3931229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r>
              <a:rPr lang="en-US" dirty="0">
                <a:hlinkClick r:id="rId3"/>
              </a:rPr>
              <a:t>https://youtu.be/h7apO7q16V0?t=732</a:t>
            </a:r>
            <a:endParaRPr lang="en-TW" dirty="0"/>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786312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1033457" y="5135164"/>
            <a:ext cx="3871573" cy="369332"/>
          </a:xfrm>
          <a:prstGeom prst="rect">
            <a:avLst/>
          </a:prstGeom>
          <a:noFill/>
        </p:spPr>
        <p:txBody>
          <a:bodyPr wrap="none" rtlCol="0">
            <a:spAutoFit/>
          </a:bodyPr>
          <a:lstStyle/>
          <a:p>
            <a:r>
              <a:rPr lang="en-US" dirty="0">
                <a:hlinkClick r:id="rId3"/>
              </a:rPr>
              <a:t>https://youtu.be/d8-LO6FCna0?t=65</a:t>
            </a:r>
            <a:endParaRPr lang="en-TW" dirty="0"/>
          </a:p>
        </p:txBody>
      </p:sp>
      <p:pic>
        <p:nvPicPr>
          <p:cNvPr id="4" name="Picture 3">
            <a:hlinkClick r:id="rId3"/>
            <a:extLst>
              <a:ext uri="{FF2B5EF4-FFF2-40B4-BE49-F238E27FC236}">
                <a16:creationId xmlns:a16="http://schemas.microsoft.com/office/drawing/2014/main" id="{2441DA5B-5CFA-374A-AE7D-37136FDBB799}"/>
              </a:ext>
            </a:extLst>
          </p:cNvPr>
          <p:cNvPicPr>
            <a:picLocks noChangeAspect="1"/>
          </p:cNvPicPr>
          <p:nvPr/>
        </p:nvPicPr>
        <p:blipFill>
          <a:blip r:embed="rId4"/>
          <a:stretch>
            <a:fillRect/>
          </a:stretch>
        </p:blipFill>
        <p:spPr>
          <a:xfrm>
            <a:off x="415600" y="2011317"/>
            <a:ext cx="5410769" cy="3056419"/>
          </a:xfrm>
          <a:prstGeom prst="rect">
            <a:avLst/>
          </a:prstGeom>
        </p:spPr>
      </p:pic>
      <p:pic>
        <p:nvPicPr>
          <p:cNvPr id="7" name="Picture 6">
            <a:hlinkClick r:id="rId5"/>
            <a:extLst>
              <a:ext uri="{FF2B5EF4-FFF2-40B4-BE49-F238E27FC236}">
                <a16:creationId xmlns:a16="http://schemas.microsoft.com/office/drawing/2014/main" id="{53F82172-772C-BE43-935D-1814BB22D4A3}"/>
              </a:ext>
            </a:extLst>
          </p:cNvPr>
          <p:cNvPicPr>
            <a:picLocks noChangeAspect="1"/>
          </p:cNvPicPr>
          <p:nvPr/>
        </p:nvPicPr>
        <p:blipFill>
          <a:blip r:embed="rId6"/>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5"/>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9" name="TextBox 8">
            <a:extLst>
              <a:ext uri="{FF2B5EF4-FFF2-40B4-BE49-F238E27FC236}">
                <a16:creationId xmlns:a16="http://schemas.microsoft.com/office/drawing/2014/main" id="{9A3E199B-4779-4A47-8D39-6DAB0CA4D00D}"/>
              </a:ext>
            </a:extLst>
          </p:cNvPr>
          <p:cNvSpPr txBox="1"/>
          <p:nvPr/>
        </p:nvSpPr>
        <p:spPr>
          <a:xfrm>
            <a:off x="415600" y="5666933"/>
            <a:ext cx="5613460" cy="646331"/>
          </a:xfrm>
          <a:prstGeom prst="rect">
            <a:avLst/>
          </a:prstGeom>
          <a:noFill/>
        </p:spPr>
        <p:txBody>
          <a:bodyPr wrap="none" rtlCol="0">
            <a:spAutoFit/>
          </a:bodyPr>
          <a:lstStyle/>
          <a:p>
            <a:r>
              <a:rPr lang="en-US" b="1" dirty="0"/>
              <a:t>Fundamental theorem of algebra | Khan Academy</a:t>
            </a:r>
          </a:p>
          <a:p>
            <a:endParaRPr lang="en-TW" dirty="0"/>
          </a:p>
        </p:txBody>
      </p:sp>
    </p:spTree>
    <p:extLst>
      <p:ext uri="{BB962C8B-B14F-4D97-AF65-F5344CB8AC3E}">
        <p14:creationId xmlns:p14="http://schemas.microsoft.com/office/powerpoint/2010/main" val="159602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F2E4667-9AB5-D249-8CD1-32EDE1DA7FEF}"/>
              </a:ext>
            </a:extLst>
          </p:cNvPr>
          <p:cNvSpPr>
            <a:spLocks noGrp="1" noChangeArrowheads="1"/>
          </p:cNvSpPr>
          <p:nvPr>
            <p:ph type="title"/>
          </p:nvPr>
        </p:nvSpPr>
        <p:spPr/>
        <p:txBody>
          <a:bodyPr/>
          <a:lstStyle/>
          <a:p>
            <a:r>
              <a:rPr lang="en-US" altLang="en-CN"/>
              <a:t>Perspective</a:t>
            </a:r>
          </a:p>
        </p:txBody>
      </p:sp>
      <p:sp>
        <p:nvSpPr>
          <p:cNvPr id="822275" name="Rectangle 3">
            <a:extLst>
              <a:ext uri="{FF2B5EF4-FFF2-40B4-BE49-F238E27FC236}">
                <a16:creationId xmlns:a16="http://schemas.microsoft.com/office/drawing/2014/main" id="{E19FA51C-A481-A643-B138-266749A68F6A}"/>
              </a:ext>
            </a:extLst>
          </p:cNvPr>
          <p:cNvSpPr>
            <a:spLocks noGrp="1" noChangeArrowheads="1"/>
          </p:cNvSpPr>
          <p:nvPr>
            <p:ph type="body" idx="1"/>
          </p:nvPr>
        </p:nvSpPr>
        <p:spPr>
          <a:xfrm>
            <a:off x="2514600" y="762000"/>
            <a:ext cx="7848600" cy="5562600"/>
          </a:xfrm>
        </p:spPr>
        <p:txBody>
          <a:bodyPr/>
          <a:lstStyle/>
          <a:p>
            <a:pPr>
              <a:spcBef>
                <a:spcPct val="100000"/>
              </a:spcBef>
            </a:pPr>
            <a:r>
              <a:rPr lang="en-US" altLang="en-CN" sz="1800"/>
              <a:t>What we presented can be described as a:</a:t>
            </a:r>
          </a:p>
          <a:p>
            <a:pPr lvl="1">
              <a:spcBef>
                <a:spcPct val="100000"/>
              </a:spcBef>
            </a:pPr>
            <a:r>
              <a:rPr lang="en-US" altLang="en-CN" sz="1800"/>
              <a:t>mini OS</a:t>
            </a:r>
          </a:p>
          <a:p>
            <a:pPr lvl="1">
              <a:spcBef>
                <a:spcPct val="100000"/>
              </a:spcBef>
            </a:pPr>
            <a:r>
              <a:rPr lang="en-US" altLang="en-CN" sz="1800"/>
              <a:t>Standard library</a:t>
            </a:r>
          </a:p>
          <a:p>
            <a:pPr>
              <a:spcBef>
                <a:spcPct val="100000"/>
              </a:spcBef>
            </a:pPr>
            <a:r>
              <a:rPr lang="en-US" altLang="en-CN" sz="1800"/>
              <a:t>Many classical OS functions are missing</a:t>
            </a:r>
          </a:p>
          <a:p>
            <a:pPr>
              <a:spcBef>
                <a:spcPct val="100000"/>
              </a:spcBef>
            </a:pPr>
            <a:r>
              <a:rPr lang="en-US" altLang="en-CN" sz="1800"/>
              <a:t>No separation between user mode and OS mode</a:t>
            </a:r>
          </a:p>
          <a:p>
            <a:pPr>
              <a:spcBef>
                <a:spcPct val="100000"/>
              </a:spcBef>
            </a:pPr>
            <a:r>
              <a:rPr lang="en-US" altLang="en-CN" sz="1800"/>
              <a:t>Some algorithms (e.g. multiplication and division) are standard</a:t>
            </a:r>
          </a:p>
          <a:p>
            <a:pPr>
              <a:spcBef>
                <a:spcPct val="100000"/>
              </a:spcBef>
            </a:pPr>
            <a:r>
              <a:rPr lang="en-US" altLang="en-CN" sz="1800"/>
              <a:t>Other algorithms (e.g. line- and circle-drawing) can be accelerated with special hardware</a:t>
            </a:r>
          </a:p>
          <a:p>
            <a:pPr>
              <a:spcBef>
                <a:spcPct val="100000"/>
              </a:spcBef>
            </a:pPr>
            <a:r>
              <a:rPr lang="en-US" altLang="en-CN" sz="1800"/>
              <a:t>And, by the way, we’ve just finished building the computer.</a:t>
            </a:r>
          </a:p>
          <a:p>
            <a:pPr>
              <a:spcBef>
                <a:spcPct val="100000"/>
              </a:spcBef>
            </a:pPr>
            <a:endParaRPr lang="en-US" altLang="en-CN" sz="1800"/>
          </a:p>
        </p:txBody>
      </p:sp>
    </p:spTree>
    <p:extLst>
      <p:ext uri="{BB962C8B-B14F-4D97-AF65-F5344CB8AC3E}">
        <p14:creationId xmlns:p14="http://schemas.microsoft.com/office/powerpoint/2010/main" val="3917585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93272" y="6106771"/>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1766803" y="647028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3037716" y="1274237"/>
            <a:ext cx="5982688" cy="4838348"/>
          </a:xfrm>
          <a:prstGeom prst="rect">
            <a:avLst/>
          </a:prstGeom>
        </p:spPr>
      </p:pic>
    </p:spTree>
    <p:extLst>
      <p:ext uri="{BB962C8B-B14F-4D97-AF65-F5344CB8AC3E}">
        <p14:creationId xmlns:p14="http://schemas.microsoft.com/office/powerpoint/2010/main" val="2861003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algn="ctr" defTabSz="1219170">
              <a:buClr>
                <a:srgbClr val="000000"/>
              </a:buClr>
            </a:pPr>
            <a:r>
              <a:rPr lang="en-TW" sz="3200" kern="0" dirty="0">
                <a:solidFill>
                  <a:srgbClr val="000000"/>
                </a:solidFill>
                <a:latin typeface="Arial"/>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53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Stream as a Data Type is called the Universal Element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576" y="1506435"/>
            <a:ext cx="2075285" cy="1541565"/>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811623" y="6359825"/>
            <a:ext cx="6568752" cy="338554"/>
          </a:xfrm>
          <a:prstGeom prst="rect">
            <a:avLst/>
          </a:prstGeom>
          <a:noFill/>
        </p:spPr>
        <p:txBody>
          <a:bodyPr wrap="square" rtlCol="0">
            <a:spAutoFit/>
          </a:bodyPr>
          <a:lstStyle/>
          <a:p>
            <a:pPr algn="ctr" defTabSz="1219170">
              <a:buClr>
                <a:srgbClr val="000000"/>
              </a:buClr>
            </a:pPr>
            <a:r>
              <a:rPr lang="en-US" sz="1600" kern="0" dirty="0">
                <a:solidFill>
                  <a:srgbClr val="000000"/>
                </a:solidFill>
                <a:latin typeface="Arial"/>
                <a:cs typeface="Arial"/>
                <a:sym typeface="Arial"/>
                <a:hlinkClick r:id="rId5"/>
              </a:rPr>
              <a:t>https://youtu.be/9u1q3lH7VbE?t=1205</a:t>
            </a:r>
            <a:r>
              <a:rPr lang="zh-CN" altLang="en-US" sz="1600" kern="0" dirty="0">
                <a:solidFill>
                  <a:srgbClr val="000000"/>
                </a:solidFill>
                <a:latin typeface="Arial"/>
                <a:cs typeface="Arial"/>
                <a:sym typeface="Arial"/>
                <a:hlinkClick r:id="rId5"/>
              </a:rPr>
              <a:t>（</a:t>
            </a:r>
            <a:r>
              <a:rPr lang="en-US" altLang="zh-CN" sz="1600" kern="0" dirty="0">
                <a:solidFill>
                  <a:srgbClr val="000000"/>
                </a:solidFill>
                <a:latin typeface="Arial"/>
                <a:cs typeface="Arial"/>
                <a:sym typeface="Arial"/>
                <a:hlinkClick r:id="rId5"/>
              </a:rPr>
              <a:t>explaination starts at 20:05</a:t>
            </a:r>
            <a:r>
              <a:rPr lang="zh-CN" altLang="en-US" sz="1600" kern="0" dirty="0">
                <a:solidFill>
                  <a:srgbClr val="000000"/>
                </a:solidFill>
                <a:latin typeface="Arial"/>
                <a:cs typeface="Arial"/>
                <a:sym typeface="Arial"/>
                <a:hlinkClick r:id="rId5"/>
              </a:rPr>
              <a:t>）</a:t>
            </a:r>
            <a:endParaRPr lang="en-TW" sz="1600" kern="0" dirty="0">
              <a:solidFill>
                <a:srgbClr val="000000"/>
              </a:solidFill>
              <a:latin typeface="Arial"/>
              <a:cs typeface="Arial"/>
              <a:sym typeface="Arial"/>
            </a:endParaRPr>
          </a:p>
        </p:txBody>
      </p:sp>
      <p:pic>
        <p:nvPicPr>
          <p:cNvPr id="4" name="Picture 3">
            <a:hlinkClick r:id="rId5"/>
            <a:extLst>
              <a:ext uri="{FF2B5EF4-FFF2-40B4-BE49-F238E27FC236}">
                <a16:creationId xmlns:a16="http://schemas.microsoft.com/office/drawing/2014/main" id="{FEF429DE-3A53-404F-BA59-0CC3A2F3ECAB}"/>
              </a:ext>
            </a:extLst>
          </p:cNvPr>
          <p:cNvPicPr>
            <a:picLocks noChangeAspect="1"/>
          </p:cNvPicPr>
          <p:nvPr/>
        </p:nvPicPr>
        <p:blipFill>
          <a:blip r:embed="rId6"/>
          <a:stretch>
            <a:fillRect/>
          </a:stretch>
        </p:blipFill>
        <p:spPr>
          <a:xfrm>
            <a:off x="2948352" y="1356967"/>
            <a:ext cx="6295293" cy="4711048"/>
          </a:xfrm>
          <a:prstGeom prst="rect">
            <a:avLst/>
          </a:prstGeom>
        </p:spPr>
      </p:pic>
    </p:spTree>
    <p:extLst>
      <p:ext uri="{BB962C8B-B14F-4D97-AF65-F5344CB8AC3E}">
        <p14:creationId xmlns:p14="http://schemas.microsoft.com/office/powerpoint/2010/main" val="2643287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932" y="239809"/>
            <a:ext cx="7802136" cy="1200329"/>
          </a:xfrm>
          <a:prstGeom prst="rect">
            <a:avLst/>
          </a:prstGeom>
          <a:noFill/>
        </p:spPr>
        <p:txBody>
          <a:bodyPr wrap="none" rtlCol="0">
            <a:spAutoFit/>
          </a:bodyPr>
          <a:lstStyle/>
          <a:p>
            <a:pPr algn="ctr" defTabSz="1219170">
              <a:buClr>
                <a:srgbClr val="000000"/>
              </a:buClr>
            </a:pPr>
            <a:r>
              <a:rPr lang="en-US" sz="3600" kern="0" dirty="0">
                <a:solidFill>
                  <a:srgbClr val="000000"/>
                </a:solidFill>
                <a:latin typeface="Arial"/>
                <a:cs typeface="Arial"/>
                <a:sym typeface="Arial"/>
              </a:rPr>
              <a:t>We live in a Smart World,</a:t>
            </a:r>
          </a:p>
          <a:p>
            <a:pPr algn="ctr" defTabSz="1219170">
              <a:buClr>
                <a:srgbClr val="000000"/>
              </a:buClr>
            </a:pPr>
            <a:r>
              <a:rPr lang="en-US" sz="3600" kern="0" dirty="0">
                <a:solidFill>
                  <a:srgbClr val="000000"/>
                </a:solidFill>
                <a:latin typeface="Arial"/>
                <a:cs typeface="Arial"/>
                <a:sym typeface="Aria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4423356" y="6179725"/>
            <a:ext cx="2571538" cy="307777"/>
          </a:xfrm>
          <a:prstGeom prst="rect">
            <a:avLst/>
          </a:prstGeom>
          <a:noFill/>
        </p:spPr>
        <p:txBody>
          <a:bodyPr wrap="none" rtlCol="0">
            <a:spAutoFit/>
          </a:bodyPr>
          <a:lstStyle/>
          <a:p>
            <a:pPr defTabSz="1219170">
              <a:buClr>
                <a:srgbClr val="000000"/>
              </a:buClr>
            </a:pPr>
            <a:r>
              <a:rPr lang="en-US" sz="1400" kern="0" dirty="0">
                <a:solidFill>
                  <a:srgbClr val="000000"/>
                </a:solidFill>
                <a:latin typeface="Arial"/>
                <a:cs typeface="Arial"/>
                <a:sym typeface="Arial"/>
              </a:rPr>
              <a:t>Image credits: </a:t>
            </a:r>
            <a:r>
              <a:rPr lang="en-US" sz="1400" kern="0" dirty="0">
                <a:solidFill>
                  <a:srgbClr val="000000"/>
                </a:solidFill>
                <a:latin typeface="Arial"/>
                <a:cs typeface="Arial"/>
                <a:sym typeface="Arial"/>
                <a:hlinkClick r:id="rId2"/>
              </a:rPr>
              <a:t>http://</a:t>
            </a:r>
            <a:r>
              <a:rPr lang="en-US" sz="1400" kern="0" dirty="0" err="1">
                <a:solidFill>
                  <a:srgbClr val="000000"/>
                </a:solidFill>
                <a:latin typeface="Arial"/>
                <a:cs typeface="Arial"/>
                <a:sym typeface="Arial"/>
                <a:hlinkClick r:id="rId2"/>
              </a:rPr>
              <a:t>verses.io</a:t>
            </a:r>
            <a:r>
              <a:rPr lang="en-US" sz="1400" kern="0" dirty="0">
                <a:solidFill>
                  <a:srgbClr val="000000"/>
                </a:solidFill>
                <a:latin typeface="Arial"/>
                <a:cs typeface="Arial"/>
                <a:sym typeface="Arial"/>
                <a:hlinkClick r:id="rId2"/>
              </a:rPr>
              <a:t> </a:t>
            </a:r>
            <a:endParaRPr lang="en-US" sz="1400"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0151" y="1603681"/>
            <a:ext cx="8086451" cy="4548628"/>
          </a:xfrm>
          <a:prstGeom prst="rect">
            <a:avLst/>
          </a:prstGeom>
        </p:spPr>
      </p:pic>
    </p:spTree>
    <p:extLst>
      <p:ext uri="{BB962C8B-B14F-4D97-AF65-F5344CB8AC3E}">
        <p14:creationId xmlns:p14="http://schemas.microsoft.com/office/powerpoint/2010/main" val="360104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64</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563045" y="1309133"/>
            <a:ext cx="9065911" cy="4956323"/>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2543529" y="6332053"/>
            <a:ext cx="705674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How to deploy a Kubernetes Cluster from Scratch (</a:t>
            </a:r>
            <a:r>
              <a:rPr lang="en-TW" sz="1867" kern="0" dirty="0">
                <a:solidFill>
                  <a:srgbClr val="000000"/>
                </a:solidFill>
                <a:latin typeface="Arial"/>
                <a:cs typeface="Arial"/>
                <a:sym typeface="Arial"/>
                <a:hlinkClick r:id="rId2"/>
              </a:rPr>
              <a:t>Youtube Link</a:t>
            </a:r>
            <a:r>
              <a:rPr lang="en-TW" sz="1867" kern="0" dirty="0">
                <a:solidFill>
                  <a:srgbClr val="000000"/>
                </a:solidFill>
                <a:latin typeface="Arial"/>
                <a:cs typeface="Arial"/>
                <a:sym typeface="Arial"/>
              </a:rPr>
              <a:t>)</a:t>
            </a:r>
          </a:p>
        </p:txBody>
      </p:sp>
    </p:spTree>
    <p:extLst>
      <p:ext uri="{BB962C8B-B14F-4D97-AF65-F5344CB8AC3E}">
        <p14:creationId xmlns:p14="http://schemas.microsoft.com/office/powerpoint/2010/main" val="107967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a:extLst>
              <a:ext uri="{FF2B5EF4-FFF2-40B4-BE49-F238E27FC236}">
                <a16:creationId xmlns:a16="http://schemas.microsoft.com/office/drawing/2014/main" id="{85D659D2-63E4-6C4B-9450-9A60DD6E7420}"/>
              </a:ext>
            </a:extLst>
          </p:cNvPr>
          <p:cNvSpPr>
            <a:spLocks noChangeArrowheads="1"/>
          </p:cNvSpPr>
          <p:nvPr/>
        </p:nvSpPr>
        <p:spPr bwMode="auto">
          <a:xfrm>
            <a:off x="2667000" y="5791200"/>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Everything else was done by humans.</a:t>
            </a:r>
          </a:p>
        </p:txBody>
      </p:sp>
      <p:sp>
        <p:nvSpPr>
          <p:cNvPr id="824323" name="Rectangle 3">
            <a:extLst>
              <a:ext uri="{FF2B5EF4-FFF2-40B4-BE49-F238E27FC236}">
                <a16:creationId xmlns:a16="http://schemas.microsoft.com/office/drawing/2014/main" id="{89D25F76-42C2-A04F-80A4-E8F5A8AAF83F}"/>
              </a:ext>
            </a:extLst>
          </p:cNvPr>
          <p:cNvSpPr>
            <a:spLocks noChangeArrowheads="1"/>
          </p:cNvSpPr>
          <p:nvPr/>
        </p:nvSpPr>
        <p:spPr bwMode="auto">
          <a:xfrm>
            <a:off x="2424113" y="5135563"/>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In CS, God gave us Nand</a:t>
            </a:r>
          </a:p>
        </p:txBody>
      </p:sp>
      <p:pic>
        <p:nvPicPr>
          <p:cNvPr id="43012" name="Picture 2" descr="06_3ce6">
            <a:extLst>
              <a:ext uri="{FF2B5EF4-FFF2-40B4-BE49-F238E27FC236}">
                <a16:creationId xmlns:a16="http://schemas.microsoft.com/office/drawing/2014/main" id="{01F0CA63-6635-A340-BA26-F818949FA8C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l="-124"/>
          <a:stretch>
            <a:fillRect/>
          </a:stretch>
        </p:blipFill>
        <p:spPr bwMode="auto">
          <a:xfrm>
            <a:off x="1600200" y="238126"/>
            <a:ext cx="89725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Line 8">
            <a:extLst>
              <a:ext uri="{FF2B5EF4-FFF2-40B4-BE49-F238E27FC236}">
                <a16:creationId xmlns:a16="http://schemas.microsoft.com/office/drawing/2014/main" id="{FBE4ADD5-B941-FF4C-AA3E-618752F7B450}"/>
              </a:ext>
            </a:extLst>
          </p:cNvPr>
          <p:cNvSpPr>
            <a:spLocks noChangeShapeType="1"/>
          </p:cNvSpPr>
          <p:nvPr/>
        </p:nvSpPr>
        <p:spPr bwMode="auto">
          <a:xfrm>
            <a:off x="5484813" y="2286001"/>
            <a:ext cx="4762" cy="538163"/>
          </a:xfrm>
          <a:prstGeom prst="line">
            <a:avLst/>
          </a:prstGeom>
          <a:noFil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4" name="AutoShape 3">
            <a:extLst>
              <a:ext uri="{FF2B5EF4-FFF2-40B4-BE49-F238E27FC236}">
                <a16:creationId xmlns:a16="http://schemas.microsoft.com/office/drawing/2014/main" id="{C93B1D1F-087B-F94A-B151-CA34DBB17654}"/>
              </a:ext>
            </a:extLst>
          </p:cNvPr>
          <p:cNvSpPr>
            <a:spLocks noChangeArrowheads="1"/>
          </p:cNvSpPr>
          <p:nvPr/>
        </p:nvSpPr>
        <p:spPr bwMode="auto">
          <a:xfrm>
            <a:off x="4768850" y="238125"/>
            <a:ext cx="1657350" cy="935038"/>
          </a:xfrm>
          <a:prstGeom prst="wedgeRoundRectCallout">
            <a:avLst>
              <a:gd name="adj1" fmla="val 67051"/>
              <a:gd name="adj2" fmla="val 61037"/>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rIns="0" bIns="468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1600">
                <a:solidFill>
                  <a:srgbClr val="00007A"/>
                </a:solidFill>
                <a:latin typeface="Comic Sans MS" panose="030F0902030302020204" pitchFamily="66" charset="0"/>
                <a:cs typeface="Arial" panose="020B0604020202020204" pitchFamily="34" charset="0"/>
              </a:rPr>
              <a:t>Here’s Nand; </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Go build</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a computer</a:t>
            </a:r>
            <a:endParaRPr lang="en-US" altLang="en-CN" sz="1600">
              <a:solidFill>
                <a:srgbClr val="000000"/>
              </a:solidFill>
              <a:latin typeface="Comic Sans MS" panose="030F0902030302020204" pitchFamily="66" charset="0"/>
              <a:cs typeface="Arial" panose="020B0604020202020204" pitchFamily="34" charset="0"/>
            </a:endParaRPr>
          </a:p>
        </p:txBody>
      </p:sp>
      <p:sp>
        <p:nvSpPr>
          <p:cNvPr id="43015" name="Line 25">
            <a:extLst>
              <a:ext uri="{FF2B5EF4-FFF2-40B4-BE49-F238E27FC236}">
                <a16:creationId xmlns:a16="http://schemas.microsoft.com/office/drawing/2014/main" id="{C8C61E4D-7059-224B-A4EA-5D1195A59E62}"/>
              </a:ext>
            </a:extLst>
          </p:cNvPr>
          <p:cNvSpPr>
            <a:spLocks noChangeShapeType="1"/>
          </p:cNvSpPr>
          <p:nvPr/>
        </p:nvSpPr>
        <p:spPr bwMode="auto">
          <a:xfrm rot="20127908" flipH="1" flipV="1">
            <a:off x="5778501" y="2830514"/>
            <a:ext cx="360363" cy="71437"/>
          </a:xfrm>
          <a:prstGeom prst="line">
            <a:avLst/>
          </a:prstGeom>
          <a:noFill/>
          <a:ln w="33401">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6" name="Freeform 26">
            <a:extLst>
              <a:ext uri="{FF2B5EF4-FFF2-40B4-BE49-F238E27FC236}">
                <a16:creationId xmlns:a16="http://schemas.microsoft.com/office/drawing/2014/main" id="{5114DD82-6D74-2842-972E-50CEFB24F6E0}"/>
              </a:ext>
            </a:extLst>
          </p:cNvPr>
          <p:cNvSpPr>
            <a:spLocks/>
          </p:cNvSpPr>
          <p:nvPr/>
        </p:nvSpPr>
        <p:spPr bwMode="auto">
          <a:xfrm rot="20127908">
            <a:off x="5824538" y="2720975"/>
            <a:ext cx="222250" cy="285750"/>
          </a:xfrm>
          <a:custGeom>
            <a:avLst/>
            <a:gdLst>
              <a:gd name="T0" fmla="*/ 2147483647 w 45"/>
              <a:gd name="T1" fmla="*/ 2147483647 h 52"/>
              <a:gd name="T2" fmla="*/ 2147483647 w 45"/>
              <a:gd name="T3" fmla="*/ 2147483647 h 52"/>
              <a:gd name="T4" fmla="*/ 2147483647 w 45"/>
              <a:gd name="T5" fmla="*/ 2147483647 h 52"/>
              <a:gd name="T6" fmla="*/ 2147483647 w 45"/>
              <a:gd name="T7" fmla="*/ 0 h 52"/>
              <a:gd name="T8" fmla="*/ 2147483647 w 45"/>
              <a:gd name="T9" fmla="*/ 2147483647 h 52"/>
              <a:gd name="T10" fmla="*/ 2147483647 w 45"/>
              <a:gd name="T11" fmla="*/ 2147483647 h 52"/>
              <a:gd name="T12" fmla="*/ 0 w 45"/>
              <a:gd name="T13" fmla="*/ 2147483647 h 52"/>
              <a:gd name="T14" fmla="*/ 2147483647 w 45"/>
              <a:gd name="T15" fmla="*/ 2147483647 h 52"/>
              <a:gd name="T16" fmla="*/ 2147483647 w 45"/>
              <a:gd name="T17" fmla="*/ 2147483647 h 52"/>
              <a:gd name="T18" fmla="*/ 2147483647 w 45"/>
              <a:gd name="T19" fmla="*/ 2147483647 h 52"/>
              <a:gd name="T20" fmla="*/ 2147483647 w 45"/>
              <a:gd name="T21" fmla="*/ 2147483647 h 52"/>
              <a:gd name="T22" fmla="*/ 2147483647 w 45"/>
              <a:gd name="T23" fmla="*/ 2147483647 h 52"/>
              <a:gd name="T24" fmla="*/ 2147483647 w 45"/>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 h="52">
                <a:moveTo>
                  <a:pt x="45" y="25"/>
                </a:moveTo>
                <a:lnTo>
                  <a:pt x="42" y="13"/>
                </a:lnTo>
                <a:lnTo>
                  <a:pt x="34" y="4"/>
                </a:lnTo>
                <a:lnTo>
                  <a:pt x="23" y="0"/>
                </a:lnTo>
                <a:lnTo>
                  <a:pt x="11" y="4"/>
                </a:lnTo>
                <a:lnTo>
                  <a:pt x="2" y="13"/>
                </a:lnTo>
                <a:lnTo>
                  <a:pt x="0" y="25"/>
                </a:lnTo>
                <a:lnTo>
                  <a:pt x="2" y="37"/>
                </a:lnTo>
                <a:lnTo>
                  <a:pt x="11" y="48"/>
                </a:lnTo>
                <a:lnTo>
                  <a:pt x="23" y="52"/>
                </a:lnTo>
                <a:lnTo>
                  <a:pt x="34" y="48"/>
                </a:lnTo>
                <a:lnTo>
                  <a:pt x="42" y="37"/>
                </a:lnTo>
                <a:lnTo>
                  <a:pt x="45" y="2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7" name="Line 25">
            <a:extLst>
              <a:ext uri="{FF2B5EF4-FFF2-40B4-BE49-F238E27FC236}">
                <a16:creationId xmlns:a16="http://schemas.microsoft.com/office/drawing/2014/main" id="{E5E92F8E-B193-7D44-8649-3F83BB1AF34F}"/>
              </a:ext>
            </a:extLst>
          </p:cNvPr>
          <p:cNvSpPr>
            <a:spLocks noChangeShapeType="1"/>
          </p:cNvSpPr>
          <p:nvPr/>
        </p:nvSpPr>
        <p:spPr bwMode="auto">
          <a:xfrm rot="20127908" flipH="1" flipV="1">
            <a:off x="4694238" y="3294064"/>
            <a:ext cx="360362" cy="71437"/>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8" name="Line 25">
            <a:extLst>
              <a:ext uri="{FF2B5EF4-FFF2-40B4-BE49-F238E27FC236}">
                <a16:creationId xmlns:a16="http://schemas.microsoft.com/office/drawing/2014/main" id="{95465374-2C77-FB46-A7BD-47A725974F07}"/>
              </a:ext>
            </a:extLst>
          </p:cNvPr>
          <p:cNvSpPr>
            <a:spLocks noChangeShapeType="1"/>
          </p:cNvSpPr>
          <p:nvPr/>
        </p:nvSpPr>
        <p:spPr bwMode="auto">
          <a:xfrm rot="20127908" flipH="1" flipV="1">
            <a:off x="4622801" y="2933700"/>
            <a:ext cx="360363" cy="71438"/>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9" name="Freeform 27">
            <a:extLst>
              <a:ext uri="{FF2B5EF4-FFF2-40B4-BE49-F238E27FC236}">
                <a16:creationId xmlns:a16="http://schemas.microsoft.com/office/drawing/2014/main" id="{77EF3BA4-82D3-5042-916B-AD038261430D}"/>
              </a:ext>
            </a:extLst>
          </p:cNvPr>
          <p:cNvSpPr>
            <a:spLocks/>
          </p:cNvSpPr>
          <p:nvPr/>
        </p:nvSpPr>
        <p:spPr bwMode="auto">
          <a:xfrm rot="20854598">
            <a:off x="4973639" y="2646364"/>
            <a:ext cx="936625" cy="719137"/>
          </a:xfrm>
          <a:custGeom>
            <a:avLst/>
            <a:gdLst>
              <a:gd name="T0" fmla="*/ 2147483647 w 395"/>
              <a:gd name="T1" fmla="*/ 2147483647 h 335"/>
              <a:gd name="T2" fmla="*/ 0 w 395"/>
              <a:gd name="T3" fmla="*/ 2147483647 h 335"/>
              <a:gd name="T4" fmla="*/ 0 w 395"/>
              <a:gd name="T5" fmla="*/ 0 h 335"/>
              <a:gd name="T6" fmla="*/ 2147483647 w 395"/>
              <a:gd name="T7" fmla="*/ 0 h 335"/>
              <a:gd name="T8" fmla="*/ 2147483647 w 395"/>
              <a:gd name="T9" fmla="*/ 2147483647 h 335"/>
              <a:gd name="T10" fmla="*/ 2147483647 w 395"/>
              <a:gd name="T11" fmla="*/ 2147483647 h 335"/>
              <a:gd name="T12" fmla="*/ 2147483647 w 395"/>
              <a:gd name="T13" fmla="*/ 2147483647 h 335"/>
              <a:gd name="T14" fmla="*/ 2147483647 w 395"/>
              <a:gd name="T15" fmla="*/ 2147483647 h 335"/>
              <a:gd name="T16" fmla="*/ 2147483647 w 395"/>
              <a:gd name="T17" fmla="*/ 2147483647 h 335"/>
              <a:gd name="T18" fmla="*/ 2147483647 w 395"/>
              <a:gd name="T19" fmla="*/ 2147483647 h 335"/>
              <a:gd name="T20" fmla="*/ 2147483647 w 395"/>
              <a:gd name="T21" fmla="*/ 2147483647 h 335"/>
              <a:gd name="T22" fmla="*/ 2147483647 w 395"/>
              <a:gd name="T23" fmla="*/ 2147483647 h 335"/>
              <a:gd name="T24" fmla="*/ 2147483647 w 395"/>
              <a:gd name="T25" fmla="*/ 2147483647 h 335"/>
              <a:gd name="T26" fmla="*/ 2147483647 w 395"/>
              <a:gd name="T27" fmla="*/ 2147483647 h 335"/>
              <a:gd name="T28" fmla="*/ 2147483647 w 395"/>
              <a:gd name="T29" fmla="*/ 2147483647 h 335"/>
              <a:gd name="T30" fmla="*/ 2147483647 w 395"/>
              <a:gd name="T31" fmla="*/ 2147483647 h 335"/>
              <a:gd name="T32" fmla="*/ 2147483647 w 395"/>
              <a:gd name="T33" fmla="*/ 2147483647 h 335"/>
              <a:gd name="T34" fmla="*/ 2147483647 w 395"/>
              <a:gd name="T35" fmla="*/ 2147483647 h 335"/>
              <a:gd name="T36" fmla="*/ 2147483647 w 395"/>
              <a:gd name="T37" fmla="*/ 2147483647 h 335"/>
              <a:gd name="T38" fmla="*/ 2147483647 w 395"/>
              <a:gd name="T39" fmla="*/ 2147483647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5" h="335">
                <a:moveTo>
                  <a:pt x="243" y="335"/>
                </a:moveTo>
                <a:lnTo>
                  <a:pt x="0" y="335"/>
                </a:lnTo>
                <a:lnTo>
                  <a:pt x="0" y="0"/>
                </a:lnTo>
                <a:lnTo>
                  <a:pt x="243" y="0"/>
                </a:lnTo>
                <a:lnTo>
                  <a:pt x="272" y="4"/>
                </a:lnTo>
                <a:lnTo>
                  <a:pt x="301" y="13"/>
                </a:lnTo>
                <a:lnTo>
                  <a:pt x="327" y="29"/>
                </a:lnTo>
                <a:lnTo>
                  <a:pt x="351" y="50"/>
                </a:lnTo>
                <a:lnTo>
                  <a:pt x="369" y="75"/>
                </a:lnTo>
                <a:lnTo>
                  <a:pt x="384" y="103"/>
                </a:lnTo>
                <a:lnTo>
                  <a:pt x="392" y="135"/>
                </a:lnTo>
                <a:lnTo>
                  <a:pt x="395" y="167"/>
                </a:lnTo>
                <a:lnTo>
                  <a:pt x="392" y="201"/>
                </a:lnTo>
                <a:lnTo>
                  <a:pt x="384" y="233"/>
                </a:lnTo>
                <a:lnTo>
                  <a:pt x="369" y="261"/>
                </a:lnTo>
                <a:lnTo>
                  <a:pt x="351" y="286"/>
                </a:lnTo>
                <a:lnTo>
                  <a:pt x="327" y="307"/>
                </a:lnTo>
                <a:lnTo>
                  <a:pt x="301" y="323"/>
                </a:lnTo>
                <a:lnTo>
                  <a:pt x="272" y="332"/>
                </a:lnTo>
                <a:lnTo>
                  <a:pt x="243" y="33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20" name="Rectangle 28">
            <a:extLst>
              <a:ext uri="{FF2B5EF4-FFF2-40B4-BE49-F238E27FC236}">
                <a16:creationId xmlns:a16="http://schemas.microsoft.com/office/drawing/2014/main" id="{DFCBDBF2-C2F2-324C-B094-E7D119027DF9}"/>
              </a:ext>
            </a:extLst>
          </p:cNvPr>
          <p:cNvSpPr>
            <a:spLocks noChangeArrowheads="1"/>
          </p:cNvSpPr>
          <p:nvPr/>
        </p:nvSpPr>
        <p:spPr bwMode="auto">
          <a:xfrm rot="20854598">
            <a:off x="5106988" y="2860675"/>
            <a:ext cx="715962" cy="287338"/>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800">
                <a:solidFill>
                  <a:srgbClr val="000000"/>
                </a:solidFill>
              </a:rPr>
              <a:t>Nand</a:t>
            </a:r>
          </a:p>
        </p:txBody>
      </p:sp>
    </p:spTree>
    <p:extLst>
      <p:ext uri="{BB962C8B-B14F-4D97-AF65-F5344CB8AC3E}">
        <p14:creationId xmlns:p14="http://schemas.microsoft.com/office/powerpoint/2010/main" val="417765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4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2" grpId="0" autoUpdateAnimBg="0"/>
      <p:bldP spid="824323"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4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752600" y="685800"/>
            <a:ext cx="8610600" cy="1828800"/>
          </a:xfrm>
        </p:spPr>
        <p:txBody>
          <a:bodyPr/>
          <a:lstStyle/>
          <a:p>
            <a:r>
              <a:rPr lang="en-US" altLang="en-CN" sz="1600"/>
              <a:t>When a program constructs (destructs) an object, the OS has to allocate</a:t>
            </a:r>
            <a:br>
              <a:rPr lang="en-US" altLang="en-CN" sz="1600"/>
            </a:br>
            <a:r>
              <a:rPr lang="en-US" altLang="en-CN" sz="1600"/>
              <a:t>(de-allocate) a RAM block on the heap:</a:t>
            </a:r>
            <a:endParaRPr lang="en-US" altLang="en-CN" sz="1600">
              <a:solidFill>
                <a:srgbClr val="000099"/>
              </a:solidFill>
            </a:endParaRPr>
          </a:p>
          <a:p>
            <a:pPr lvl="1"/>
            <a:r>
              <a:rPr lang="en-US" altLang="en-CN" sz="1600" b="1">
                <a:solidFill>
                  <a:srgbClr val="000099"/>
                </a:solidFill>
                <a:latin typeface="Courier New" panose="02070309020205020404" pitchFamily="49" charset="0"/>
                <a:cs typeface="Courier New" panose="02070309020205020404" pitchFamily="49" charset="0"/>
              </a:rPr>
              <a:t>alloc(size)</a:t>
            </a:r>
            <a:r>
              <a:rPr lang="en-US" altLang="en-CN" sz="1600" b="1">
                <a:latin typeface="Courier New" panose="02070309020205020404" pitchFamily="49" charset="0"/>
                <a:cs typeface="Courier New" panose="02070309020205020404" pitchFamily="49" charset="0"/>
              </a:rPr>
              <a:t>:</a:t>
            </a:r>
            <a:r>
              <a:rPr lang="en-US" altLang="en-CN" sz="1600"/>
              <a:t>         returns a reference to a free RAM block of size </a:t>
            </a:r>
            <a:r>
              <a:rPr lang="en-US" altLang="en-CN" sz="1600" b="1">
                <a:solidFill>
                  <a:srgbClr val="000099"/>
                </a:solidFill>
                <a:latin typeface="Courier New" panose="02070309020205020404" pitchFamily="49" charset="0"/>
                <a:cs typeface="Courier New" panose="02070309020205020404" pitchFamily="49" charset="0"/>
              </a:rPr>
              <a:t>size</a:t>
            </a:r>
          </a:p>
          <a:p>
            <a:pPr lvl="1"/>
            <a:r>
              <a:rPr lang="en-US" altLang="en-CN" sz="1600" b="1">
                <a:solidFill>
                  <a:srgbClr val="000099"/>
                </a:solidFill>
                <a:latin typeface="Courier New" panose="02070309020205020404" pitchFamily="49" charset="0"/>
                <a:cs typeface="Courier New" panose="02070309020205020404" pitchFamily="49" charset="0"/>
              </a:rPr>
              <a:t>deAlloc(object):</a:t>
            </a:r>
            <a:r>
              <a:rPr lang="en-US" altLang="en-CN" sz="1600"/>
              <a:t> recycles the RAM block that </a:t>
            </a:r>
            <a:r>
              <a:rPr lang="en-US" altLang="en-CN" sz="1600" b="1">
                <a:solidFill>
                  <a:srgbClr val="000099"/>
                </a:solidFill>
                <a:latin typeface="Courier New" panose="02070309020205020404" pitchFamily="49" charset="0"/>
                <a:cs typeface="Courier New" panose="02070309020205020404" pitchFamily="49" charset="0"/>
              </a:rPr>
              <a:t>object</a:t>
            </a:r>
            <a:r>
              <a:rPr lang="en-US" altLang="en-CN" sz="160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2438401"/>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33939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15109</TotalTime>
  <Words>3755</Words>
  <Application>Microsoft Macintosh PowerPoint</Application>
  <PresentationFormat>Widescreen</PresentationFormat>
  <Paragraphs>638</Paragraphs>
  <Slides>64</Slides>
  <Notes>37</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64</vt:i4>
      </vt:variant>
    </vt:vector>
  </HeadingPairs>
  <TitlesOfParts>
    <vt:vector size="81" baseType="lpstr">
      <vt:lpstr>Arial Unicode MS</vt:lpstr>
      <vt:lpstr>Hei</vt:lpstr>
      <vt:lpstr>LiHei Pro</vt:lpstr>
      <vt:lpstr>Open Sans</vt:lpstr>
      <vt:lpstr>Weibei SC</vt:lpstr>
      <vt:lpstr>Arial</vt:lpstr>
      <vt:lpstr>Arial Black</vt:lpstr>
      <vt:lpstr>Calibri</vt:lpstr>
      <vt:lpstr>Cambria Math</vt:lpstr>
      <vt:lpstr>Comic Sans MS</vt:lpstr>
      <vt:lpstr>Courier New</vt:lpstr>
      <vt:lpstr>Times New Roman</vt:lpstr>
      <vt:lpstr>Wingdings</vt:lpstr>
      <vt:lpstr>3_Office Theme</vt:lpstr>
      <vt:lpstr>sidebarb</vt:lpstr>
      <vt:lpstr>Simple Light</vt:lpstr>
      <vt:lpstr>Visio.Drawing.6</vt:lpstr>
      <vt:lpstr>Computational Thinking &amp; Systems Design  Lecture 13  Operating System:  Memory Management and  Graphics</vt:lpstr>
      <vt:lpstr>The Jack OS</vt:lpstr>
      <vt:lpstr>A typical OS:</vt:lpstr>
      <vt:lpstr>Success Criteria</vt:lpstr>
      <vt:lpstr>Jack OS recap</vt:lpstr>
      <vt:lpstr>Perspective</vt:lpstr>
      <vt:lpstr>PowerPoint Presentation</vt:lpstr>
      <vt:lpstr>Example I: multiplication</vt:lpstr>
      <vt:lpstr>Memory management (naive)</vt:lpstr>
      <vt:lpstr>PowerPoint Presentation</vt:lpstr>
      <vt:lpstr>Peek and poke</vt:lpstr>
      <vt:lpstr>Graphics primitives (in the Jack OS)</vt:lpstr>
      <vt:lpstr>A History of Graphics Acceleration Hardware </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Some Final notes</vt:lpstr>
      <vt:lpstr>What if a Unifying Foundation doesn’t exist?</vt:lpstr>
      <vt:lpstr>A Sound Foundation for Computational Tools?</vt:lpstr>
      <vt:lpstr>What I learned this weekend?</vt:lpstr>
      <vt:lpstr>What makes a metric system “sound and complete”?</vt:lpstr>
      <vt:lpstr>Mapping from 8 to 4 measurement components</vt:lpstr>
      <vt:lpstr>Color code and rearrange the “Balanced Index”</vt:lpstr>
      <vt:lpstr>What kind of Data Structures fit these patterns?</vt:lpstr>
      <vt:lpstr>All meaningful expressions can be modeled as Pω</vt:lpstr>
      <vt:lpstr>What is a Lattice?</vt:lpstr>
      <vt:lpstr>Lattice represents a Universal Data Type</vt:lpstr>
      <vt:lpstr>The Abstract and Concrete Domains</vt:lpstr>
      <vt:lpstr>All Computation (decisions) are approximations</vt:lpstr>
      <vt:lpstr>Fixpoint Theorems/Mathematical Ouroboros</vt:lpstr>
      <vt:lpstr>PowerPoint Presentation</vt:lpstr>
      <vt:lpstr>PowerPoint Presentation</vt:lpstr>
      <vt:lpstr>PowerPoint Presentation</vt:lpstr>
      <vt:lpstr>PowerPoint Presentation</vt:lpstr>
      <vt:lpstr> A few screen shot for basic data types?</vt:lpstr>
      <vt:lpstr>PowerPoint Presentation</vt:lpstr>
      <vt:lpstr>PowerPoint Presentation</vt:lpstr>
      <vt:lpstr>PowerPoint Presentation</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What if a there is a secrete way to attain cognitive Universality?</vt:lpstr>
      <vt:lpstr>Why Category Theory for Cognitive Foundation?</vt:lpstr>
      <vt:lpstr>The Algebraic features of Data Types</vt:lpstr>
      <vt:lpstr>The Algebraic features of Data Types</vt:lpstr>
      <vt:lpstr>The Polynomial trick also appears in Fast Fourier Transform</vt:lpstr>
      <vt:lpstr>The Fundamental Theorem of Algebra</vt:lpstr>
      <vt:lpstr>The Fundamental Theorem of Arithmetic (Name Space Management Trick)</vt:lpstr>
      <vt:lpstr>When explaining the idea of Universal Properties …</vt:lpstr>
      <vt:lpstr>Stream as a Data Type is called the Universal Element</vt:lpstr>
      <vt:lpstr>PowerPoint Presentation</vt:lpstr>
      <vt:lpstr>Operationalizing the Cybernetics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1837</cp:revision>
  <dcterms:created xsi:type="dcterms:W3CDTF">2019-11-27T02:13:00Z</dcterms:created>
  <dcterms:modified xsi:type="dcterms:W3CDTF">2020-12-11T15:09:26Z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